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82" r:id="rId2"/>
    <p:sldId id="274" r:id="rId3"/>
    <p:sldId id="276" r:id="rId4"/>
    <p:sldId id="279" r:id="rId5"/>
    <p:sldId id="285" r:id="rId6"/>
    <p:sldId id="284" r:id="rId7"/>
    <p:sldId id="272" r:id="rId8"/>
    <p:sldId id="273" r:id="rId9"/>
    <p:sldId id="277" r:id="rId10"/>
    <p:sldId id="280" r:id="rId11"/>
    <p:sldId id="294" r:id="rId12"/>
    <p:sldId id="295" r:id="rId13"/>
    <p:sldId id="296" r:id="rId14"/>
    <p:sldId id="297" r:id="rId15"/>
    <p:sldId id="293" r:id="rId16"/>
    <p:sldId id="298" r:id="rId17"/>
    <p:sldId id="302" r:id="rId18"/>
    <p:sldId id="303" r:id="rId19"/>
    <p:sldId id="301" r:id="rId20"/>
    <p:sldId id="290" r:id="rId21"/>
    <p:sldId id="305" r:id="rId22"/>
    <p:sldId id="292" r:id="rId23"/>
    <p:sldId id="278" r:id="rId24"/>
    <p:sldId id="281" r:id="rId25"/>
    <p:sldId id="286" r:id="rId26"/>
    <p:sldId id="287" r:id="rId27"/>
    <p:sldId id="283" r:id="rId28"/>
  </p:sldIdLst>
  <p:sldSz cx="12192000" cy="6858000"/>
  <p:notesSz cx="6858000" cy="9144000"/>
  <p:embeddedFontLst>
    <p:embeddedFont>
      <p:font typeface="나눔스퀘어" panose="020B0600000101010101" pitchFamily="50" charset="-127"/>
      <p:regular r:id="rId30"/>
    </p:embeddedFont>
    <p:embeddedFont>
      <p:font typeface="나눔스퀘어 Bold" panose="020B0600000101010101" pitchFamily="50" charset="-127"/>
      <p:bold r:id="rId31"/>
    </p:embeddedFont>
    <p:embeddedFont>
      <p:font typeface="나눔스퀘어 Extra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hfpswntm@ajou.ac.kr" initials="d" lastIdx="1" clrIdx="0">
    <p:extLst>
      <p:ext uri="{19B8F6BF-5375-455C-9EA6-DF929625EA0E}">
        <p15:presenceInfo xmlns:p15="http://schemas.microsoft.com/office/powerpoint/2012/main" userId="dhfpswntm@ajou.ac.kr" providerId="None"/>
      </p:ext>
    </p:extLst>
  </p:cmAuthor>
  <p:cmAuthor id="2" name="이주미" initials="이" lastIdx="1" clrIdx="1">
    <p:extLst>
      <p:ext uri="{19B8F6BF-5375-455C-9EA6-DF929625EA0E}">
        <p15:presenceInfo xmlns:p15="http://schemas.microsoft.com/office/powerpoint/2012/main" userId="S::dlwnal97@ajou.ac.kr::9f7fe415-193a-42d8-b57c-4fd2e4ce9d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BB59"/>
    <a:srgbClr val="4D4D4D"/>
    <a:srgbClr val="000000"/>
    <a:srgbClr val="59ABEF"/>
    <a:srgbClr val="BCD5E9"/>
    <a:srgbClr val="FFFFFF"/>
    <a:srgbClr val="129246"/>
    <a:srgbClr val="0C5C2C"/>
    <a:srgbClr val="0F7B3B"/>
    <a:srgbClr val="129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3197" autoAdjust="0"/>
  </p:normalViewPr>
  <p:slideViewPr>
    <p:cSldViewPr snapToGrid="0">
      <p:cViewPr varScale="1">
        <p:scale>
          <a:sx n="62" d="100"/>
          <a:sy n="62" d="100"/>
        </p:scale>
        <p:origin x="868" y="36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A9AD2-6065-4357-8677-15740C4C7E74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D7D4B-7C22-4422-A54B-3ED750FD0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77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40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토픽 모델</a:t>
            </a:r>
            <a:r>
              <a:rPr lang="en-US" altLang="ko-KR" b="1" dirty="0"/>
              <a:t>(topic model)</a:t>
            </a:r>
            <a:r>
              <a:rPr lang="ko-KR" altLang="en-US" b="1" dirty="0"/>
              <a:t>을 이용하여 사용자의 선호 스타일 벡터를 생성할 수 있으며</a:t>
            </a:r>
            <a:r>
              <a:rPr lang="en-US" altLang="ko-KR" b="1" dirty="0"/>
              <a:t>, </a:t>
            </a:r>
            <a:r>
              <a:rPr lang="ko-KR" altLang="en-US" b="1" dirty="0"/>
              <a:t>생성 한 선호 스타일 벡터를 취향벡터로 설정할 수 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다만</a:t>
            </a:r>
            <a:r>
              <a:rPr lang="en-US" altLang="ko-KR" b="1" dirty="0"/>
              <a:t>, </a:t>
            </a:r>
            <a:r>
              <a:rPr lang="ko-KR" altLang="en-US" b="1" dirty="0"/>
              <a:t>토픽 모델을 이용하여 사용자의 선호 스타일 벡터를 생성하기 위해서는</a:t>
            </a:r>
            <a:r>
              <a:rPr lang="en-US" altLang="ko-KR" b="1" dirty="0"/>
              <a:t>, </a:t>
            </a:r>
            <a:r>
              <a:rPr lang="ko-KR" altLang="en-US" b="1" dirty="0"/>
              <a:t>먼저 토픽 모델을 학습시킬 필요 가 있다</a:t>
            </a:r>
            <a:r>
              <a:rPr lang="en-US" altLang="ko-KR" b="1" dirty="0"/>
              <a:t>. </a:t>
            </a:r>
          </a:p>
          <a:p>
            <a:endParaRPr lang="en-US" altLang="ko-KR" b="1" dirty="0"/>
          </a:p>
          <a:p>
            <a:r>
              <a:rPr lang="ko-KR" altLang="en-US" b="1" dirty="0"/>
              <a:t>그림을 보면</a:t>
            </a:r>
            <a:r>
              <a:rPr lang="en-US" altLang="ko-KR" b="1" dirty="0"/>
              <a:t>, </a:t>
            </a:r>
            <a:r>
              <a:rPr lang="ko-KR" altLang="en-US" b="1" dirty="0"/>
              <a:t>각각의 등록상품에 대한 상품정보에는</a:t>
            </a:r>
            <a:r>
              <a:rPr lang="en-US" altLang="ko-KR" b="1" dirty="0"/>
              <a:t>, </a:t>
            </a:r>
            <a:r>
              <a:rPr lang="ko-KR" altLang="en-US" b="1" dirty="0"/>
              <a:t>상품의 명칭</a:t>
            </a:r>
            <a:r>
              <a:rPr lang="en-US" altLang="ko-KR" b="1" dirty="0"/>
              <a:t>(t1)</a:t>
            </a:r>
            <a:r>
              <a:rPr lang="ko-KR" altLang="en-US" b="1" dirty="0"/>
              <a:t>이나 상품의 상세한 설명</a:t>
            </a:r>
            <a:r>
              <a:rPr lang="en-US" altLang="ko-KR" b="1" dirty="0"/>
              <a:t>(t2)</a:t>
            </a:r>
            <a:r>
              <a:rPr lang="ko-KR" altLang="en-US" b="1" dirty="0"/>
              <a:t>과 같이 텍스트</a:t>
            </a:r>
            <a:r>
              <a:rPr lang="en-US" altLang="ko-KR" b="1" dirty="0"/>
              <a:t>(text)</a:t>
            </a:r>
            <a:r>
              <a:rPr lang="ko-KR" altLang="en-US" b="1" dirty="0"/>
              <a:t>로 형성된 텍스트 정보들이 포함되어 있을 수 있다</a:t>
            </a:r>
            <a:r>
              <a:rPr lang="en-US" altLang="ko-KR" b="1" dirty="0"/>
              <a:t>. </a:t>
            </a:r>
          </a:p>
          <a:p>
            <a:r>
              <a:rPr lang="ko-KR" altLang="en-US" b="1" dirty="0"/>
              <a:t>여기서</a:t>
            </a:r>
            <a:r>
              <a:rPr lang="en-US" altLang="ko-KR" b="1" dirty="0"/>
              <a:t>, </a:t>
            </a:r>
            <a:r>
              <a:rPr lang="ko-KR" altLang="en-US" b="1" dirty="0"/>
              <a:t>하나의 상품을 설명하는 텍스트 정보들은 모두 하나의 스타일을 표현하는 것으로 가정한다</a:t>
            </a:r>
            <a:r>
              <a:rPr lang="en-US" altLang="ko-KR" b="1" dirty="0"/>
              <a:t>. </a:t>
            </a:r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등록상품의 상품정보는 모두 동일한 하나의 스타 일을 표현하는 것으로 볼 수 있다</a:t>
            </a:r>
            <a:r>
              <a:rPr lang="en-US" altLang="ko-KR" b="1" dirty="0"/>
              <a:t>. </a:t>
            </a:r>
            <a:r>
              <a:rPr lang="ko-KR" altLang="en-US" b="1" dirty="0"/>
              <a:t>이후</a:t>
            </a:r>
            <a:r>
              <a:rPr lang="en-US" altLang="ko-KR" b="1" dirty="0"/>
              <a:t>, </a:t>
            </a:r>
            <a:r>
              <a:rPr lang="ko-KR" altLang="en-US" b="1" dirty="0"/>
              <a:t>추출한 텍스트 정보에 </a:t>
            </a:r>
            <a:r>
              <a:rPr lang="en-US" altLang="ko-KR" b="1" dirty="0"/>
              <a:t>LDA </a:t>
            </a:r>
            <a:r>
              <a:rPr lang="ko-KR" altLang="en-US" b="1" dirty="0"/>
              <a:t>기법을 적용하여 토픽 모델을 생성할 수 있다</a:t>
            </a:r>
            <a:r>
              <a:rPr lang="en-US" altLang="ko-KR" b="1" dirty="0"/>
              <a:t>. </a:t>
            </a:r>
            <a:r>
              <a:rPr lang="ko-KR" altLang="en-US" b="1" dirty="0"/>
              <a:t>이 경우</a:t>
            </a:r>
            <a:r>
              <a:rPr lang="en-US" altLang="ko-KR" b="1" dirty="0"/>
              <a:t>, </a:t>
            </a:r>
            <a:r>
              <a:rPr lang="ko-KR" altLang="en-US" b="1" dirty="0"/>
              <a:t>토픽 모델은 텍스트 정보를 바탕으로</a:t>
            </a:r>
            <a:r>
              <a:rPr lang="en-US" altLang="ko-KR" b="1" dirty="0"/>
              <a:t>, </a:t>
            </a:r>
            <a:r>
              <a:rPr lang="ko-KR" altLang="en-US" b="1" dirty="0"/>
              <a:t>각각의 등록상품들에 대응하는 스타일을 주제</a:t>
            </a:r>
            <a:r>
              <a:rPr lang="en-US" altLang="ko-KR" b="1" dirty="0"/>
              <a:t>(topic)</a:t>
            </a:r>
            <a:r>
              <a:rPr lang="ko-KR" altLang="en-US" b="1" dirty="0"/>
              <a:t>로 도출할 수 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등록상품의 상품정보로부터 텍스트 정보를 추출할 수 있으며</a:t>
            </a:r>
            <a:r>
              <a:rPr lang="en-US" altLang="ko-KR" b="1" dirty="0"/>
              <a:t>, </a:t>
            </a:r>
            <a:r>
              <a:rPr lang="ko-KR" altLang="en-US" b="1" dirty="0"/>
              <a:t>다수의 등록상품에 대한 텍스트 정보를 </a:t>
            </a:r>
            <a:r>
              <a:rPr lang="en-US" altLang="ko-KR" b="1" dirty="0"/>
              <a:t>LDA </a:t>
            </a:r>
            <a:r>
              <a:rPr lang="ko-KR" altLang="en-US" b="1" dirty="0"/>
              <a:t>기법으로 학습시켜 토픽 모델을 생성할 수 있다</a:t>
            </a:r>
            <a:r>
              <a:rPr lang="en-US" altLang="ko-KR" b="1" dirty="0"/>
              <a:t>. </a:t>
            </a:r>
            <a:r>
              <a:rPr lang="ko-KR" altLang="en-US" b="1" dirty="0"/>
              <a:t>토픽 모델에 의하면</a:t>
            </a:r>
            <a:r>
              <a:rPr lang="en-US" altLang="ko-KR" b="1" dirty="0"/>
              <a:t>, </a:t>
            </a:r>
            <a:r>
              <a:rPr lang="ko-KR" altLang="en-US" b="1" dirty="0"/>
              <a:t>특정 스타일에 포함된 단어들의 분포와</a:t>
            </a:r>
            <a:r>
              <a:rPr lang="en-US" altLang="ko-KR" b="1" dirty="0"/>
              <a:t>, </a:t>
            </a:r>
            <a:r>
              <a:rPr lang="ko-KR" altLang="en-US" b="1" dirty="0"/>
              <a:t>특정 상품에 해당하는 스타일 등을 도출할 수 있다</a:t>
            </a:r>
            <a:r>
              <a:rPr lang="en-US" altLang="ko-KR" b="1" dirty="0"/>
              <a:t>. </a:t>
            </a:r>
            <a:r>
              <a:rPr lang="ko-KR" altLang="en-US" b="1" dirty="0"/>
              <a:t>상술한 바와 같이</a:t>
            </a:r>
            <a:r>
              <a:rPr lang="en-US" altLang="ko-KR" b="1" dirty="0"/>
              <a:t>, </a:t>
            </a:r>
            <a:r>
              <a:rPr lang="ko-KR" altLang="en-US" b="1" dirty="0"/>
              <a:t>토픽 모델을 이용하여</a:t>
            </a:r>
            <a:r>
              <a:rPr lang="en-US" altLang="ko-KR" b="1" dirty="0"/>
              <a:t>, </a:t>
            </a:r>
            <a:r>
              <a:rPr lang="ko-KR" altLang="en-US" b="1" dirty="0"/>
              <a:t>각각의 상품들이 어느 스타일에 해당하는지를 구별할 수 있으며</a:t>
            </a:r>
            <a:r>
              <a:rPr lang="en-US" altLang="ko-KR" b="1" dirty="0"/>
              <a:t>, </a:t>
            </a:r>
            <a:r>
              <a:rPr lang="ko-KR" altLang="en-US" b="1" dirty="0"/>
              <a:t>각 각의 상품들을 해당하는 스타일에 대응하는 상품 스타일 벡터로 표시할 수 있다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65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토픽 모델이 생성된 이후</a:t>
            </a:r>
            <a:r>
              <a:rPr lang="en-US" altLang="ko-KR" dirty="0"/>
              <a:t>, </a:t>
            </a:r>
            <a:r>
              <a:rPr lang="ko-KR" altLang="en-US" dirty="0"/>
              <a:t>취향분석부</a:t>
            </a:r>
            <a:r>
              <a:rPr lang="en-US" altLang="ko-KR" dirty="0"/>
              <a:t>(110)</a:t>
            </a:r>
            <a:r>
              <a:rPr lang="ko-KR" altLang="en-US" dirty="0"/>
              <a:t>는 사용자의 이력정보를 토픽 모델에 적용하여</a:t>
            </a:r>
            <a:r>
              <a:rPr lang="en-US" altLang="ko-KR" dirty="0"/>
              <a:t>, </a:t>
            </a:r>
            <a:r>
              <a:rPr lang="ko-KR" altLang="en-US" dirty="0"/>
              <a:t>사용자에 대응하는 선호 스타일 벡터를 추출할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 </a:t>
            </a:r>
            <a:r>
              <a:rPr lang="en-US" altLang="ko-KR" dirty="0"/>
              <a:t>A</a:t>
            </a:r>
            <a:r>
              <a:rPr lang="ko-KR" altLang="en-US" dirty="0"/>
              <a:t>가 클릭한 이력정보</a:t>
            </a:r>
            <a:r>
              <a:rPr lang="en-US" altLang="ko-KR" dirty="0"/>
              <a:t>(h1)</a:t>
            </a:r>
            <a:r>
              <a:rPr lang="ko-KR" altLang="en-US" dirty="0"/>
              <a:t>에 포함된 상품정보 중에서</a:t>
            </a:r>
            <a:r>
              <a:rPr lang="en-US" altLang="ko-KR" dirty="0"/>
              <a:t>, </a:t>
            </a:r>
            <a:r>
              <a:rPr lang="ko-KR" altLang="en-US" dirty="0"/>
              <a:t>상품명</a:t>
            </a:r>
            <a:r>
              <a:rPr lang="en-US" altLang="ko-KR" dirty="0"/>
              <a:t>, </a:t>
            </a:r>
            <a:r>
              <a:rPr lang="ko-KR" altLang="en-US" dirty="0"/>
              <a:t>상품에 대한 상세한 설명 등에 포함된 텍스트 정보를 추출하여 사용자 </a:t>
            </a:r>
            <a:r>
              <a:rPr lang="en-US" altLang="ko-KR" dirty="0"/>
              <a:t>A</a:t>
            </a:r>
            <a:r>
              <a:rPr lang="ko-KR" altLang="en-US" dirty="0"/>
              <a:t>의 단어집합을 형성할 수 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단어집합 들을 토픽 모델에 입력하면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en-US" altLang="ko-KR" dirty="0"/>
              <a:t>A</a:t>
            </a:r>
            <a:r>
              <a:rPr lang="ko-KR" altLang="en-US" dirty="0"/>
              <a:t>에 대한 선호 스타일 벡터를 얻을 수 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토픽모델에 의하면</a:t>
            </a:r>
            <a:r>
              <a:rPr lang="en-US" altLang="ko-KR" dirty="0"/>
              <a:t>, </a:t>
            </a:r>
            <a:r>
              <a:rPr lang="ko-KR" altLang="en-US" dirty="0"/>
              <a:t>사용자의 선호 스타일을 나타내는 단어들을 표시한 스타일 표현 </a:t>
            </a:r>
            <a:r>
              <a:rPr lang="en-US" altLang="ko-KR" dirty="0"/>
              <a:t>(e1, e2)</a:t>
            </a:r>
            <a:r>
              <a:rPr lang="ko-KR" altLang="en-US" dirty="0"/>
              <a:t>도 생성할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928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도</a:t>
            </a:r>
            <a:r>
              <a:rPr lang="en-US" altLang="ko-KR" dirty="0"/>
              <a:t>6(b)</a:t>
            </a:r>
            <a:r>
              <a:rPr lang="ko-KR" altLang="en-US" dirty="0"/>
              <a:t>에 도시한 바와 같이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en-US" altLang="ko-KR" dirty="0"/>
              <a:t>B</a:t>
            </a:r>
            <a:r>
              <a:rPr lang="ko-KR" altLang="en-US" dirty="0"/>
              <a:t>는 사용자 </a:t>
            </a:r>
            <a:r>
              <a:rPr lang="en-US" altLang="ko-KR" dirty="0"/>
              <a:t>A</a:t>
            </a:r>
            <a:r>
              <a:rPr lang="ko-KR" altLang="en-US" dirty="0"/>
              <a:t>와 비교할 때</a:t>
            </a:r>
            <a:r>
              <a:rPr lang="en-US" altLang="ko-KR" dirty="0"/>
              <a:t>, </a:t>
            </a:r>
            <a:r>
              <a:rPr lang="ko-KR" altLang="en-US" dirty="0"/>
              <a:t>이전에 클릭한 이력정보</a:t>
            </a:r>
            <a:r>
              <a:rPr lang="en-US" altLang="ko-KR" dirty="0"/>
              <a:t>(h2)</a:t>
            </a:r>
            <a:r>
              <a:rPr lang="ko-KR" altLang="en-US" dirty="0"/>
              <a:t>가 상이하므로</a:t>
            </a:r>
            <a:r>
              <a:rPr lang="en-US" altLang="ko-KR" dirty="0"/>
              <a:t>, </a:t>
            </a:r>
            <a:r>
              <a:rPr lang="ko-KR" altLang="en-US" dirty="0"/>
              <a:t>이력정보로부터 추출하는 텍스트 정보에 포함된 단어집합이 상이하게 된다</a:t>
            </a:r>
            <a:r>
              <a:rPr lang="en-US" altLang="ko-KR" dirty="0"/>
              <a:t>.</a:t>
            </a:r>
            <a:r>
              <a:rPr lang="ko-KR" altLang="en-US" dirty="0"/>
              <a:t> 그리하여 추출되는 선호 스타일 벡터</a:t>
            </a:r>
            <a:r>
              <a:rPr lang="en-US" altLang="ko-KR" dirty="0"/>
              <a:t>(v1, v2)</a:t>
            </a:r>
            <a:r>
              <a:rPr lang="ko-KR" altLang="en-US" dirty="0"/>
              <a:t>와 스타일 표현</a:t>
            </a:r>
            <a:r>
              <a:rPr lang="en-US" altLang="ko-KR" dirty="0"/>
              <a:t>(e1, e2)</a:t>
            </a:r>
            <a:r>
              <a:rPr lang="ko-KR" altLang="en-US" dirty="0"/>
              <a:t>도 상이하게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en-US" altLang="ko-KR" dirty="0"/>
              <a:t>A</a:t>
            </a:r>
            <a:r>
              <a:rPr lang="ko-KR" altLang="en-US" dirty="0"/>
              <a:t>의 경우</a:t>
            </a:r>
            <a:r>
              <a:rPr lang="en-US" altLang="ko-KR" dirty="0"/>
              <a:t>, "</a:t>
            </a:r>
            <a:r>
              <a:rPr lang="ko-KR" altLang="en-US" dirty="0" err="1"/>
              <a:t>여리여리</a:t>
            </a:r>
            <a:r>
              <a:rPr lang="en-US" altLang="ko-KR" dirty="0"/>
              <a:t>", "</a:t>
            </a:r>
            <a:r>
              <a:rPr lang="ko-KR" altLang="en-US" dirty="0"/>
              <a:t>아이보리</a:t>
            </a:r>
            <a:r>
              <a:rPr lang="en-US" altLang="ko-KR" dirty="0"/>
              <a:t>", "</a:t>
            </a:r>
            <a:r>
              <a:rPr lang="ko-KR" altLang="en-US" dirty="0"/>
              <a:t>화이트</a:t>
            </a:r>
            <a:r>
              <a:rPr lang="en-US" altLang="ko-KR" dirty="0"/>
              <a:t>" </a:t>
            </a:r>
            <a:r>
              <a:rPr lang="ko-KR" altLang="en-US" dirty="0"/>
              <a:t>등의 단어에 대응하는 스타일을 선호하지만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en-US" altLang="ko-KR" dirty="0"/>
              <a:t>B</a:t>
            </a:r>
            <a:r>
              <a:rPr lang="ko-KR" altLang="en-US" dirty="0"/>
              <a:t>는 </a:t>
            </a:r>
            <a:r>
              <a:rPr lang="en-US" altLang="ko-KR" dirty="0"/>
              <a:t>"</a:t>
            </a:r>
            <a:r>
              <a:rPr lang="ko-KR" altLang="en-US" dirty="0"/>
              <a:t>레이스</a:t>
            </a:r>
            <a:r>
              <a:rPr lang="en-US" altLang="ko-KR" dirty="0"/>
              <a:t>", "</a:t>
            </a:r>
            <a:r>
              <a:rPr lang="ko-KR" altLang="en-US" dirty="0"/>
              <a:t>섹시</a:t>
            </a:r>
            <a:r>
              <a:rPr lang="en-US" altLang="ko-KR" dirty="0"/>
              <a:t>" </a:t>
            </a:r>
            <a:r>
              <a:rPr lang="ko-KR" altLang="en-US" dirty="0"/>
              <a:t>등의 단어에 대응하는 스타일을 선호하는 것으로 판별할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토픽 모델을 이용하여 각각의 사용자들의 선호 스타일을 판별할 수 있으며</a:t>
            </a:r>
            <a:r>
              <a:rPr lang="en-US" altLang="ko-KR" dirty="0"/>
              <a:t>, </a:t>
            </a:r>
            <a:r>
              <a:rPr lang="ko-KR" altLang="en-US" dirty="0"/>
              <a:t>이를 선호 스타일 벡터</a:t>
            </a:r>
            <a:r>
              <a:rPr lang="en-US" altLang="ko-KR" dirty="0"/>
              <a:t>(v1, v2)</a:t>
            </a:r>
            <a:r>
              <a:rPr lang="ko-KR" altLang="en-US" dirty="0"/>
              <a:t>로 나타낼 수 있다</a:t>
            </a:r>
            <a:r>
              <a:rPr lang="en-US" altLang="ko-KR" dirty="0"/>
              <a:t>. </a:t>
            </a:r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ko-KR" altLang="en-US" dirty="0"/>
              <a:t>실시예에 따 라서는 사용자의 이력정보에 포함된 상품들의 상품 스타일 벡터들을 각각 추출한 후</a:t>
            </a:r>
            <a:r>
              <a:rPr lang="en-US" altLang="ko-KR" dirty="0"/>
              <a:t>, </a:t>
            </a:r>
            <a:r>
              <a:rPr lang="ko-KR" altLang="en-US" dirty="0"/>
              <a:t>추출된 상품 스타일 벡터 들을 이용하여 사용자의 선호 스타일 벡터로 설정하는 것도 가능하다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286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후보상품 추출은 연관성 모델을 이용하여 제</a:t>
            </a:r>
            <a:r>
              <a:rPr lang="en-US" altLang="ko-KR" b="1" dirty="0"/>
              <a:t>1 </a:t>
            </a:r>
            <a:r>
              <a:rPr lang="ko-KR" altLang="en-US" b="1" dirty="0"/>
              <a:t>상품과 등록상품에 대응하는 특성벡터를 각각 추출하 고</a:t>
            </a:r>
            <a:r>
              <a:rPr lang="en-US" altLang="ko-KR" b="1" dirty="0"/>
              <a:t>, </a:t>
            </a:r>
            <a:r>
              <a:rPr lang="ko-KR" altLang="en-US" b="1" dirty="0"/>
              <a:t>각각의 특성벡터 사이의 유사도를 계산하여 후보 상품을 결정할 수 있다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Meta-Prod2Vec</a:t>
            </a:r>
            <a:r>
              <a:rPr lang="ko-KR" altLang="en-US" b="1" dirty="0"/>
              <a:t>은 단어를 벡터 공간에 </a:t>
            </a:r>
            <a:r>
              <a:rPr lang="ko-KR" altLang="en-US" b="1" dirty="0" err="1"/>
              <a:t>임베딩하는</a:t>
            </a:r>
            <a:r>
              <a:rPr lang="ko-KR" altLang="en-US" b="1" dirty="0"/>
              <a:t> </a:t>
            </a:r>
            <a:r>
              <a:rPr lang="en-US" altLang="ko-KR" b="1" dirty="0"/>
              <a:t>word2vec </a:t>
            </a:r>
            <a:r>
              <a:rPr lang="ko-KR" altLang="en-US" b="1" dirty="0"/>
              <a:t>와 유사하게</a:t>
            </a:r>
            <a:r>
              <a:rPr lang="en-US" altLang="ko-KR" b="1" dirty="0"/>
              <a:t>, </a:t>
            </a:r>
            <a:r>
              <a:rPr lang="ko-KR" altLang="en-US" b="1" dirty="0"/>
              <a:t>상품을 </a:t>
            </a:r>
            <a:r>
              <a:rPr lang="ko-KR" altLang="en-US" b="1" dirty="0" err="1"/>
              <a:t>임베딩하기</a:t>
            </a:r>
            <a:r>
              <a:rPr lang="ko-KR" altLang="en-US" b="1" dirty="0"/>
              <a:t> 위한 방법의 하나로</a:t>
            </a:r>
            <a:r>
              <a:rPr lang="en-US" altLang="ko-KR" b="1" dirty="0"/>
              <a:t>, </a:t>
            </a:r>
            <a:r>
              <a:rPr lang="ko-KR" altLang="en-US" b="1" dirty="0"/>
              <a:t>컨텍스트</a:t>
            </a:r>
            <a:r>
              <a:rPr lang="en-US" altLang="ko-KR" b="1" dirty="0"/>
              <a:t>(context) </a:t>
            </a:r>
            <a:r>
              <a:rPr lang="ko-KR" altLang="en-US" b="1" dirty="0"/>
              <a:t>내 공유된 상품 고유 벡터 또는 메타 벡터 등은 비슷한 값을 가지도록 학습시킬 수 있는 모델이다</a:t>
            </a:r>
            <a:r>
              <a:rPr lang="en-US" altLang="ko-KR" b="1" dirty="0"/>
              <a:t>. (</a:t>
            </a:r>
            <a:r>
              <a:rPr lang="ko-KR" altLang="en-US" b="1" dirty="0"/>
              <a:t>본 발명에서는</a:t>
            </a:r>
            <a:r>
              <a:rPr lang="en-US" altLang="ko-KR" b="1" dirty="0"/>
              <a:t>, </a:t>
            </a:r>
            <a:r>
              <a:rPr lang="ko-KR" altLang="en-US" b="1" dirty="0"/>
              <a:t>동일한 컨텍스트 내 열람한 상품 들은 서로 연관되어 있는 상품 집합이라는 가정을 통해 상품간 연관성을 모델링한다</a:t>
            </a:r>
            <a:r>
              <a:rPr lang="en-US" altLang="ko-KR" b="1" dirty="0"/>
              <a:t>.)</a:t>
            </a:r>
          </a:p>
          <a:p>
            <a:endParaRPr lang="en-US" altLang="ko-KR" b="1" dirty="0"/>
          </a:p>
          <a:p>
            <a:r>
              <a:rPr lang="ko-KR" altLang="en-US" b="1" dirty="0"/>
              <a:t>여기서</a:t>
            </a:r>
            <a:r>
              <a:rPr lang="en-US" altLang="ko-KR" b="1" dirty="0"/>
              <a:t>, </a:t>
            </a:r>
            <a:r>
              <a:rPr lang="ko-KR" altLang="en-US" b="1" dirty="0"/>
              <a:t>연관성 모델은 사용자들이 하나의 쇼핑 세션 내에서 열람한 복수의 등록상품들에 대한 열람목록을 샘플 로 수집하고</a:t>
            </a:r>
            <a:r>
              <a:rPr lang="en-US" altLang="ko-KR" b="1" dirty="0"/>
              <a:t>, </a:t>
            </a:r>
            <a:r>
              <a:rPr lang="ko-KR" altLang="en-US" b="1" dirty="0"/>
              <a:t>수집한 샘플을 이용하여 모델링하여 학습할 수 있다</a:t>
            </a:r>
            <a:r>
              <a:rPr lang="en-US" altLang="ko-KR" b="1" dirty="0"/>
              <a:t>. </a:t>
            </a:r>
            <a:r>
              <a:rPr lang="ko-KR" altLang="en-US" b="1" dirty="0"/>
              <a:t>그림과 같이 사용자는 온라인 쇼핑 시 복수의 상품들을 순차적으로 열람하여 확인할 수 있으며</a:t>
            </a:r>
            <a:r>
              <a:rPr lang="en-US" altLang="ko-KR" b="1" dirty="0"/>
              <a:t>, </a:t>
            </a:r>
            <a:r>
              <a:rPr lang="ko-KR" altLang="en-US" b="1" dirty="0"/>
              <a:t>이와 같이</a:t>
            </a:r>
            <a:r>
              <a:rPr lang="en-US" altLang="ko-KR" b="1" dirty="0"/>
              <a:t>, </a:t>
            </a:r>
            <a:r>
              <a:rPr lang="ko-KR" altLang="en-US" b="1" dirty="0"/>
              <a:t>동일한 쇼핑 내의 상품들은 서로 연관되어 있는 상품집합으로 볼 수 있다</a:t>
            </a:r>
            <a:r>
              <a:rPr lang="en-US" altLang="ko-KR" b="1" dirty="0"/>
              <a:t>. </a:t>
            </a:r>
            <a:r>
              <a:rPr lang="ko-KR" altLang="en-US" b="1" dirty="0"/>
              <a:t>예를 들어</a:t>
            </a:r>
            <a:r>
              <a:rPr lang="en-US" altLang="ko-KR" b="1" dirty="0"/>
              <a:t>, </a:t>
            </a:r>
            <a:r>
              <a:rPr lang="ko-KR" altLang="en-US" b="1" dirty="0"/>
              <a:t>사용자가 </a:t>
            </a:r>
            <a:r>
              <a:rPr lang="en-US" altLang="ko-KR" b="1" dirty="0"/>
              <a:t>"</a:t>
            </a:r>
            <a:r>
              <a:rPr lang="ko-KR" altLang="en-US" b="1" dirty="0"/>
              <a:t>블라우스</a:t>
            </a:r>
            <a:r>
              <a:rPr lang="en-US" altLang="ko-KR" b="1" dirty="0"/>
              <a:t>"</a:t>
            </a:r>
            <a:r>
              <a:rPr lang="ko-KR" altLang="en-US" b="1" dirty="0"/>
              <a:t>를 구매하고자 하는 경우</a:t>
            </a:r>
            <a:r>
              <a:rPr lang="en-US" altLang="ko-KR" b="1" dirty="0"/>
              <a:t>, </a:t>
            </a:r>
            <a:r>
              <a:rPr lang="ko-KR" altLang="en-US" b="1" dirty="0"/>
              <a:t>사용자는 다양한 </a:t>
            </a:r>
            <a:r>
              <a:rPr lang="en-US" altLang="ko-KR" b="1" dirty="0"/>
              <a:t>"</a:t>
            </a:r>
            <a:r>
              <a:rPr lang="ko-KR" altLang="en-US" b="1" dirty="0"/>
              <a:t>블라우스</a:t>
            </a:r>
            <a:r>
              <a:rPr lang="en-US" altLang="ko-KR" b="1" dirty="0"/>
              <a:t>" </a:t>
            </a:r>
            <a:r>
              <a:rPr lang="ko-KR" altLang="en-US" b="1" dirty="0"/>
              <a:t>중에서 자신의 스타일에 해당하거나 관심이 있는 상품들을 클릭하여 순차적으로 열람하면서 확인할 수 있다</a:t>
            </a:r>
            <a:r>
              <a:rPr lang="en-US" altLang="ko-KR" b="1" dirty="0"/>
              <a:t>. </a:t>
            </a:r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사용자가 </a:t>
            </a:r>
            <a:r>
              <a:rPr lang="en-US" altLang="ko-KR" b="1" dirty="0"/>
              <a:t>"</a:t>
            </a:r>
            <a:r>
              <a:rPr lang="ko-KR" altLang="en-US" b="1" dirty="0"/>
              <a:t>블라우스</a:t>
            </a:r>
            <a:r>
              <a:rPr lang="en-US" altLang="ko-KR" b="1" dirty="0"/>
              <a:t>"</a:t>
            </a:r>
            <a:r>
              <a:rPr lang="ko-KR" altLang="en-US" b="1" dirty="0"/>
              <a:t>와 관련하여 클릭한 상품들 의 집합은 서로 연관되어 있는 상품에 해당하므로</a:t>
            </a:r>
            <a:r>
              <a:rPr lang="en-US" altLang="ko-KR" b="1" dirty="0"/>
              <a:t>, </a:t>
            </a:r>
            <a:r>
              <a:rPr lang="ko-KR" altLang="en-US" b="1" dirty="0"/>
              <a:t>이를 기반으로 상품들 사이의 연관성을 추출할 수 있다</a:t>
            </a:r>
            <a:r>
              <a:rPr lang="en-US" altLang="ko-KR" b="1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(Meta-Prod2Vec</a:t>
            </a:r>
            <a:r>
              <a:rPr lang="ko-KR" altLang="en-US" dirty="0"/>
              <a:t>에 의하면</a:t>
            </a:r>
            <a:r>
              <a:rPr lang="en-US" altLang="ko-KR" dirty="0"/>
              <a:t>, </a:t>
            </a:r>
            <a:r>
              <a:rPr lang="ko-KR" altLang="en-US" dirty="0"/>
              <a:t>각각의 상품들의 상품고유정보</a:t>
            </a:r>
            <a:r>
              <a:rPr lang="en-US" altLang="ko-KR" dirty="0"/>
              <a:t>, </a:t>
            </a:r>
            <a:r>
              <a:rPr lang="ko-KR" altLang="en-US" dirty="0"/>
              <a:t>메타정보</a:t>
            </a:r>
            <a:r>
              <a:rPr lang="en-US" altLang="ko-KR" dirty="0"/>
              <a:t>, </a:t>
            </a:r>
            <a:r>
              <a:rPr lang="ko-KR" altLang="en-US" dirty="0"/>
              <a:t>사용자정보는</a:t>
            </a:r>
            <a:r>
              <a:rPr lang="en-US" altLang="ko-KR" dirty="0"/>
              <a:t>, </a:t>
            </a:r>
            <a:r>
              <a:rPr lang="ko-KR" altLang="en-US" dirty="0"/>
              <a:t>상품들 사이의 연관성에 따 라 공간상에 벡터로 표시될 수 있다</a:t>
            </a:r>
            <a:r>
              <a:rPr lang="en-US" altLang="ko-KR" dirty="0"/>
              <a:t>. </a:t>
            </a:r>
            <a:r>
              <a:rPr lang="ko-KR" altLang="en-US" dirty="0"/>
              <a:t>도</a:t>
            </a:r>
            <a:r>
              <a:rPr lang="en-US" altLang="ko-KR" dirty="0"/>
              <a:t>8</a:t>
            </a:r>
            <a:r>
              <a:rPr lang="ko-KR" altLang="en-US" dirty="0"/>
              <a:t>을 참조하면</a:t>
            </a:r>
            <a:r>
              <a:rPr lang="en-US" altLang="ko-KR" dirty="0"/>
              <a:t>, </a:t>
            </a:r>
            <a:r>
              <a:rPr lang="ko-KR" altLang="en-US" dirty="0"/>
              <a:t>각각의 상품에 대응하는 상품고유벡터</a:t>
            </a:r>
            <a:r>
              <a:rPr lang="en-US" altLang="ko-KR" dirty="0"/>
              <a:t>(</a:t>
            </a:r>
            <a:r>
              <a:rPr lang="en-US" altLang="ko-KR" dirty="0" err="1"/>
              <a:t>Pn</a:t>
            </a:r>
            <a:r>
              <a:rPr lang="en-US" altLang="ko-KR" dirty="0"/>
              <a:t>), </a:t>
            </a:r>
            <a:r>
              <a:rPr lang="ko-KR" altLang="en-US" dirty="0"/>
              <a:t>메타벡터</a:t>
            </a:r>
            <a:r>
              <a:rPr lang="en-US" altLang="ko-KR" dirty="0"/>
              <a:t>(Mn), </a:t>
            </a:r>
            <a:r>
              <a:rPr lang="ko-KR" altLang="en-US" dirty="0"/>
              <a:t>사용자정보벡터</a:t>
            </a:r>
            <a:r>
              <a:rPr lang="en-US" altLang="ko-KR" dirty="0"/>
              <a:t>(Un)</a:t>
            </a:r>
            <a:r>
              <a:rPr lang="ko-KR" altLang="en-US" dirty="0"/>
              <a:t>가 설정될 수 있으며</a:t>
            </a:r>
            <a:r>
              <a:rPr lang="en-US" altLang="ko-KR" dirty="0"/>
              <a:t>, </a:t>
            </a:r>
            <a:r>
              <a:rPr lang="ko-KR" altLang="en-US" dirty="0"/>
              <a:t>상품고유벡터는 상품에 대해 유일한 벡터로 </a:t>
            </a:r>
            <a:r>
              <a:rPr lang="ko-KR" altLang="en-US" dirty="0" err="1"/>
              <a:t>임베딩</a:t>
            </a:r>
            <a:r>
              <a:rPr lang="ko-KR" altLang="en-US" dirty="0"/>
              <a:t> 되지만</a:t>
            </a:r>
            <a:r>
              <a:rPr lang="en-US" altLang="ko-KR" dirty="0"/>
              <a:t>, </a:t>
            </a:r>
            <a:r>
              <a:rPr lang="ko-KR" altLang="en-US" dirty="0"/>
              <a:t>메타벡터 나 사용자정보벡터는 다른 상품이라도 유사한 정보가 있거나 열람한 사용자가 동일할 수 있으므로 상품간 </a:t>
            </a:r>
            <a:r>
              <a:rPr lang="ko-KR" altLang="en-US" dirty="0" err="1"/>
              <a:t>임베딩</a:t>
            </a:r>
            <a:r>
              <a:rPr lang="ko-KR" altLang="en-US" dirty="0"/>
              <a:t> 벡터 공유 가능하다</a:t>
            </a:r>
            <a:r>
              <a:rPr lang="en-US" altLang="ko-KR" dirty="0"/>
              <a:t>.) -&gt; </a:t>
            </a:r>
            <a:r>
              <a:rPr lang="ko-KR" altLang="en-US" dirty="0"/>
              <a:t>이것도 혹시 몰라 </a:t>
            </a:r>
            <a:r>
              <a:rPr lang="ko-KR" altLang="en-US" dirty="0" err="1"/>
              <a:t>붙여봣어요</a:t>
            </a:r>
            <a:r>
              <a:rPr lang="en-US" altLang="ko-KR" dirty="0"/>
              <a:t>,,! </a:t>
            </a:r>
            <a:r>
              <a:rPr lang="ko-KR" altLang="en-US" dirty="0"/>
              <a:t>길어질 것 같으면 빼도 될 것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b="1" dirty="0"/>
              <a:t>후보상품 추출은 학습된 </a:t>
            </a:r>
            <a:r>
              <a:rPr lang="en-US" altLang="ko-KR" b="1" dirty="0"/>
              <a:t>Meta-Prod2Vec </a:t>
            </a:r>
            <a:r>
              <a:rPr lang="ko-KR" altLang="en-US" b="1" dirty="0"/>
              <a:t>모델에 의하여 추출되는 각각의 </a:t>
            </a:r>
            <a:r>
              <a:rPr lang="ko-KR" altLang="en-US" b="1" dirty="0">
                <a:solidFill>
                  <a:srgbClr val="FF0000"/>
                </a:solidFill>
              </a:rPr>
              <a:t>상품</a:t>
            </a:r>
            <a:r>
              <a:rPr lang="en-US" altLang="ko-KR" b="1" dirty="0">
                <a:solidFill>
                  <a:srgbClr val="FF0000"/>
                </a:solidFill>
              </a:rPr>
              <a:t>(A, B)</a:t>
            </a:r>
            <a:r>
              <a:rPr lang="ko-KR" altLang="en-US" b="1" dirty="0">
                <a:solidFill>
                  <a:srgbClr val="FF0000"/>
                </a:solidFill>
              </a:rPr>
              <a:t>에 대한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상품고유벡터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(PA, PB)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와 메타벡터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(MA, MB)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를 이용하여 개별 상품에 대한 특성벡터를 생성</a:t>
            </a:r>
            <a:r>
              <a:rPr lang="ko-KR" altLang="en-US" b="1" dirty="0">
                <a:solidFill>
                  <a:srgbClr val="FF0000"/>
                </a:solidFill>
              </a:rPr>
              <a:t>할 </a:t>
            </a:r>
            <a:r>
              <a:rPr lang="ko-KR" altLang="en-US" b="1" dirty="0"/>
              <a:t>수 있다</a:t>
            </a:r>
            <a:r>
              <a:rPr lang="en-US" altLang="ko-KR" b="1" dirty="0"/>
              <a:t>. </a:t>
            </a:r>
            <a:r>
              <a:rPr lang="ko-KR" altLang="en-US" b="1" dirty="0"/>
              <a:t>실시예에 따라서는</a:t>
            </a:r>
            <a:r>
              <a:rPr lang="en-US" altLang="ko-KR" b="1" dirty="0"/>
              <a:t>, </a:t>
            </a:r>
            <a:r>
              <a:rPr lang="ko-KR" altLang="en-US" b="1" dirty="0"/>
              <a:t>메 타벡터를 특성벡터로 사용하거나</a:t>
            </a:r>
            <a:r>
              <a:rPr lang="en-US" altLang="ko-KR" b="1" dirty="0"/>
              <a:t>, </a:t>
            </a:r>
            <a:r>
              <a:rPr lang="ko-KR" altLang="en-US" b="1" dirty="0"/>
              <a:t>상품고유벡터와 메타벡터를 이어 붙이는 등의 방식으로</a:t>
            </a:r>
            <a:r>
              <a:rPr lang="en-US" altLang="ko-KR" b="1" dirty="0"/>
              <a:t>, </a:t>
            </a:r>
            <a:r>
              <a:rPr lang="ko-KR" altLang="en-US" b="1" dirty="0"/>
              <a:t>특성벡터를 생성할 수 있다</a:t>
            </a:r>
            <a:r>
              <a:rPr lang="en-US" altLang="ko-KR" b="1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후보상품 </a:t>
            </a:r>
            <a:r>
              <a:rPr lang="ko-KR" altLang="en-US" dirty="0" err="1"/>
              <a:t>추출부은</a:t>
            </a:r>
            <a:r>
              <a:rPr lang="en-US" altLang="ko-KR" dirty="0"/>
              <a:t> </a:t>
            </a:r>
            <a:r>
              <a:rPr lang="ko-KR" altLang="en-US" dirty="0"/>
              <a:t>등록상품들의 특성벡터와</a:t>
            </a:r>
            <a:r>
              <a:rPr lang="en-US" altLang="ko-KR" dirty="0"/>
              <a:t>, </a:t>
            </a:r>
            <a:r>
              <a:rPr lang="ko-KR" altLang="en-US" dirty="0"/>
              <a:t>선택된 제</a:t>
            </a:r>
            <a:r>
              <a:rPr lang="en-US" altLang="ko-KR" dirty="0"/>
              <a:t>1 </a:t>
            </a:r>
            <a:r>
              <a:rPr lang="ko-KR" altLang="en-US" dirty="0"/>
              <a:t>상품의 특성벡터 사이의 유사도를 각각 계산할 수 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후보상품 추출은 제</a:t>
            </a:r>
            <a:r>
              <a:rPr lang="en-US" altLang="ko-KR" dirty="0"/>
              <a:t>1 </a:t>
            </a:r>
            <a:r>
              <a:rPr lang="ko-KR" altLang="en-US" dirty="0"/>
              <a:t>상품의 특성벡터와의 유사도가 높은 등록상품들을 추출하여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1 </a:t>
            </a:r>
            <a:r>
              <a:rPr lang="ko-KR" altLang="en-US" dirty="0"/>
              <a:t>상품과 함께 볼만한 후보 상품으로 설정할 수 있다</a:t>
            </a:r>
            <a:r>
              <a:rPr lang="en-US" altLang="ko-KR" dirty="0"/>
              <a:t>. </a:t>
            </a:r>
            <a:r>
              <a:rPr lang="ko-KR" altLang="en-US" dirty="0"/>
              <a:t>여기서 후보 상품은</a:t>
            </a:r>
            <a:r>
              <a:rPr lang="en-US" altLang="ko-KR" dirty="0"/>
              <a:t>, </a:t>
            </a:r>
            <a:r>
              <a:rPr lang="ko-KR" altLang="en-US" dirty="0"/>
              <a:t>유사도가 높은 순서에 따라 미리 설정 된 개수의 등록상품을 추출하여 설정할 수 있으며</a:t>
            </a:r>
            <a:r>
              <a:rPr lang="en-US" altLang="ko-KR" dirty="0"/>
              <a:t>, </a:t>
            </a:r>
            <a:r>
              <a:rPr lang="ko-KR" altLang="en-US" dirty="0"/>
              <a:t>실시예에 따라서는 유사도가 </a:t>
            </a:r>
            <a:r>
              <a:rPr lang="ko-KR" altLang="en-US" dirty="0" err="1"/>
              <a:t>일정값</a:t>
            </a:r>
            <a:r>
              <a:rPr lang="ko-KR" altLang="en-US" dirty="0"/>
              <a:t> 이상인 등록상품은 모두 후보 상품에 해당하는 것으로 설정할 수 있다</a:t>
            </a:r>
            <a:r>
              <a:rPr lang="en-US" altLang="ko-KR" dirty="0"/>
              <a:t>. </a:t>
            </a:r>
            <a:r>
              <a:rPr lang="ko-KR" altLang="en-US" dirty="0"/>
              <a:t>특성벡터들 사이의 유사도는</a:t>
            </a:r>
            <a:r>
              <a:rPr lang="en-US" altLang="ko-KR" dirty="0"/>
              <a:t>, </a:t>
            </a:r>
            <a:r>
              <a:rPr lang="ko-KR" altLang="en-US" dirty="0"/>
              <a:t>코사인 유사도</a:t>
            </a:r>
            <a:r>
              <a:rPr lang="en-US" altLang="ko-KR" dirty="0"/>
              <a:t>(</a:t>
            </a:r>
            <a:r>
              <a:rPr lang="en-US" altLang="ko-KR" dirty="0" err="1"/>
              <a:t>consine</a:t>
            </a:r>
            <a:r>
              <a:rPr lang="en-US" altLang="ko-KR" dirty="0"/>
              <a:t> similarity)</a:t>
            </a:r>
            <a:r>
              <a:rPr lang="ko-KR" altLang="en-US" dirty="0"/>
              <a:t>를 계산하여 구할 수 있으며</a:t>
            </a:r>
            <a:r>
              <a:rPr lang="en-US" altLang="ko-KR" dirty="0"/>
              <a:t>, </a:t>
            </a:r>
            <a:r>
              <a:rPr lang="ko-KR" altLang="en-US" dirty="0"/>
              <a:t>이외에도 벡터들 사이의 유사도를 계산할 수 있는 것이면 어떠한 것도 </a:t>
            </a:r>
            <a:r>
              <a:rPr lang="ko-KR" altLang="en-US" dirty="0" err="1"/>
              <a:t>적용가능하다</a:t>
            </a:r>
            <a:r>
              <a:rPr lang="en-US" altLang="ko-KR" dirty="0"/>
              <a:t>. 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30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후보상품 추출은 연관성 모델을 이용하여 제</a:t>
            </a:r>
            <a:r>
              <a:rPr lang="en-US" altLang="ko-KR" b="1" dirty="0"/>
              <a:t>1 </a:t>
            </a:r>
            <a:r>
              <a:rPr lang="ko-KR" altLang="en-US" b="1" dirty="0"/>
              <a:t>상품과 등록상품에 대응하는 특성벡터를 각각 추출하 고</a:t>
            </a:r>
            <a:r>
              <a:rPr lang="en-US" altLang="ko-KR" b="1" dirty="0"/>
              <a:t>, </a:t>
            </a:r>
            <a:r>
              <a:rPr lang="ko-KR" altLang="en-US" b="1" dirty="0"/>
              <a:t>각각의 특성벡터 사이의 유사도를 계산하여 후보 상품을 결정할 수 있다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Meta-Prod2Vec</a:t>
            </a:r>
            <a:r>
              <a:rPr lang="ko-KR" altLang="en-US" b="1" dirty="0"/>
              <a:t>은 단어를 벡터 공간에 </a:t>
            </a:r>
            <a:r>
              <a:rPr lang="ko-KR" altLang="en-US" b="1" dirty="0" err="1"/>
              <a:t>임베딩하는</a:t>
            </a:r>
            <a:r>
              <a:rPr lang="ko-KR" altLang="en-US" b="1" dirty="0"/>
              <a:t> </a:t>
            </a:r>
            <a:r>
              <a:rPr lang="en-US" altLang="ko-KR" b="1" dirty="0"/>
              <a:t>word2vec </a:t>
            </a:r>
            <a:r>
              <a:rPr lang="ko-KR" altLang="en-US" b="1" dirty="0"/>
              <a:t>와 유사하게</a:t>
            </a:r>
            <a:r>
              <a:rPr lang="en-US" altLang="ko-KR" b="1" dirty="0"/>
              <a:t>, </a:t>
            </a:r>
            <a:r>
              <a:rPr lang="ko-KR" altLang="en-US" b="1" dirty="0"/>
              <a:t>상품을 </a:t>
            </a:r>
            <a:r>
              <a:rPr lang="ko-KR" altLang="en-US" b="1" dirty="0" err="1"/>
              <a:t>임베딩하기</a:t>
            </a:r>
            <a:r>
              <a:rPr lang="ko-KR" altLang="en-US" b="1" dirty="0"/>
              <a:t> 위한 방법의 하나로</a:t>
            </a:r>
            <a:r>
              <a:rPr lang="en-US" altLang="ko-KR" b="1" dirty="0"/>
              <a:t>, </a:t>
            </a:r>
            <a:r>
              <a:rPr lang="ko-KR" altLang="en-US" b="1" dirty="0"/>
              <a:t>컨텍스트</a:t>
            </a:r>
            <a:r>
              <a:rPr lang="en-US" altLang="ko-KR" b="1" dirty="0"/>
              <a:t>(context) </a:t>
            </a:r>
            <a:r>
              <a:rPr lang="ko-KR" altLang="en-US" b="1" dirty="0"/>
              <a:t>내 공유된 상품 고유 벡터 또는 메타 벡터 등은 비슷한 값을 가지도록 학습시킬 수 있는 모델이다</a:t>
            </a:r>
            <a:r>
              <a:rPr lang="en-US" altLang="ko-KR" b="1" dirty="0"/>
              <a:t>. (</a:t>
            </a:r>
            <a:r>
              <a:rPr lang="ko-KR" altLang="en-US" b="1" dirty="0"/>
              <a:t>본 발명에서는</a:t>
            </a:r>
            <a:r>
              <a:rPr lang="en-US" altLang="ko-KR" b="1" dirty="0"/>
              <a:t>, </a:t>
            </a:r>
            <a:r>
              <a:rPr lang="ko-KR" altLang="en-US" b="1" dirty="0"/>
              <a:t>동일한 컨텍스트 내 열람한 상품 들은 서로 연관되어 있는 상품 집합이라는 가정을 통해 상품간 연관성을 모델링한다</a:t>
            </a:r>
            <a:r>
              <a:rPr lang="en-US" altLang="ko-KR" b="1" dirty="0"/>
              <a:t>.)</a:t>
            </a:r>
          </a:p>
          <a:p>
            <a:endParaRPr lang="en-US" altLang="ko-KR" b="1" dirty="0"/>
          </a:p>
          <a:p>
            <a:r>
              <a:rPr lang="ko-KR" altLang="en-US" b="1" dirty="0"/>
              <a:t>여기서</a:t>
            </a:r>
            <a:r>
              <a:rPr lang="en-US" altLang="ko-KR" b="1" dirty="0"/>
              <a:t>, </a:t>
            </a:r>
            <a:r>
              <a:rPr lang="ko-KR" altLang="en-US" b="1" dirty="0"/>
              <a:t>연관성 모델은 사용자들이 하나의 쇼핑 세션 내에서 열람한 복수의 등록상품들에 대한 열람목록을 샘플 로 수집하고</a:t>
            </a:r>
            <a:r>
              <a:rPr lang="en-US" altLang="ko-KR" b="1" dirty="0"/>
              <a:t>, </a:t>
            </a:r>
            <a:r>
              <a:rPr lang="ko-KR" altLang="en-US" b="1" dirty="0"/>
              <a:t>수집한 샘플을 이용하여 모델링하여 학습할 수 있다</a:t>
            </a:r>
            <a:r>
              <a:rPr lang="en-US" altLang="ko-KR" b="1" dirty="0"/>
              <a:t>. </a:t>
            </a:r>
            <a:r>
              <a:rPr lang="ko-KR" altLang="en-US" b="1" dirty="0"/>
              <a:t>그림과 같이 사용자는 온라인 쇼핑 시 복수의 상품들을 순차적으로 열람하여 확인할 수 있으며</a:t>
            </a:r>
            <a:r>
              <a:rPr lang="en-US" altLang="ko-KR" b="1" dirty="0"/>
              <a:t>, </a:t>
            </a:r>
            <a:r>
              <a:rPr lang="ko-KR" altLang="en-US" b="1" dirty="0"/>
              <a:t>이와 같이</a:t>
            </a:r>
            <a:r>
              <a:rPr lang="en-US" altLang="ko-KR" b="1" dirty="0"/>
              <a:t>, </a:t>
            </a:r>
            <a:r>
              <a:rPr lang="ko-KR" altLang="en-US" b="1" dirty="0"/>
              <a:t>동일한 쇼핑 내의 상품들은 서로 연관되어 있는 상품집합으로 볼 수 있다</a:t>
            </a:r>
            <a:r>
              <a:rPr lang="en-US" altLang="ko-KR" b="1" dirty="0"/>
              <a:t>. </a:t>
            </a:r>
            <a:r>
              <a:rPr lang="ko-KR" altLang="en-US" b="1" dirty="0"/>
              <a:t>예를 들어</a:t>
            </a:r>
            <a:r>
              <a:rPr lang="en-US" altLang="ko-KR" b="1" dirty="0"/>
              <a:t>, </a:t>
            </a:r>
            <a:r>
              <a:rPr lang="ko-KR" altLang="en-US" b="1" dirty="0"/>
              <a:t>사용자가 </a:t>
            </a:r>
            <a:r>
              <a:rPr lang="en-US" altLang="ko-KR" b="1" dirty="0"/>
              <a:t>"</a:t>
            </a:r>
            <a:r>
              <a:rPr lang="ko-KR" altLang="en-US" b="1" dirty="0"/>
              <a:t>블라우스</a:t>
            </a:r>
            <a:r>
              <a:rPr lang="en-US" altLang="ko-KR" b="1" dirty="0"/>
              <a:t>"</a:t>
            </a:r>
            <a:r>
              <a:rPr lang="ko-KR" altLang="en-US" b="1" dirty="0"/>
              <a:t>를 구매하고자 하는 경우</a:t>
            </a:r>
            <a:r>
              <a:rPr lang="en-US" altLang="ko-KR" b="1" dirty="0"/>
              <a:t>, </a:t>
            </a:r>
            <a:r>
              <a:rPr lang="ko-KR" altLang="en-US" b="1" dirty="0"/>
              <a:t>사용자는 다양한 </a:t>
            </a:r>
            <a:r>
              <a:rPr lang="en-US" altLang="ko-KR" b="1" dirty="0"/>
              <a:t>"</a:t>
            </a:r>
            <a:r>
              <a:rPr lang="ko-KR" altLang="en-US" b="1" dirty="0"/>
              <a:t>블라우스</a:t>
            </a:r>
            <a:r>
              <a:rPr lang="en-US" altLang="ko-KR" b="1" dirty="0"/>
              <a:t>" </a:t>
            </a:r>
            <a:r>
              <a:rPr lang="ko-KR" altLang="en-US" b="1" dirty="0"/>
              <a:t>중에서 자신의 스타일에 해당하거나 관심이 있는 상품들을 클릭하여 순차적으로 열람하면서 확인할 수 있다</a:t>
            </a:r>
            <a:r>
              <a:rPr lang="en-US" altLang="ko-KR" b="1" dirty="0"/>
              <a:t>. </a:t>
            </a:r>
            <a:r>
              <a:rPr lang="ko-KR" altLang="en-US" b="1" dirty="0"/>
              <a:t>즉</a:t>
            </a:r>
            <a:r>
              <a:rPr lang="en-US" altLang="ko-KR" b="1" dirty="0"/>
              <a:t>, </a:t>
            </a:r>
            <a:r>
              <a:rPr lang="ko-KR" altLang="en-US" b="1" dirty="0"/>
              <a:t>사용자가 </a:t>
            </a:r>
            <a:r>
              <a:rPr lang="en-US" altLang="ko-KR" b="1" dirty="0"/>
              <a:t>"</a:t>
            </a:r>
            <a:r>
              <a:rPr lang="ko-KR" altLang="en-US" b="1" dirty="0"/>
              <a:t>블라우스</a:t>
            </a:r>
            <a:r>
              <a:rPr lang="en-US" altLang="ko-KR" b="1" dirty="0"/>
              <a:t>"</a:t>
            </a:r>
            <a:r>
              <a:rPr lang="ko-KR" altLang="en-US" b="1" dirty="0"/>
              <a:t>와 관련하여 클릭한 상품들 의 집합은 서로 연관되어 있는 상품에 해당하므로</a:t>
            </a:r>
            <a:r>
              <a:rPr lang="en-US" altLang="ko-KR" b="1" dirty="0"/>
              <a:t>, </a:t>
            </a:r>
            <a:r>
              <a:rPr lang="ko-KR" altLang="en-US" b="1" dirty="0"/>
              <a:t>이를 기반으로 상품들 사이의 연관성을 추출할 수 있다</a:t>
            </a:r>
            <a:r>
              <a:rPr lang="en-US" altLang="ko-KR" b="1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(Meta-Prod2Vec</a:t>
            </a:r>
            <a:r>
              <a:rPr lang="ko-KR" altLang="en-US" dirty="0"/>
              <a:t>에 의하면</a:t>
            </a:r>
            <a:r>
              <a:rPr lang="en-US" altLang="ko-KR" dirty="0"/>
              <a:t>, </a:t>
            </a:r>
            <a:r>
              <a:rPr lang="ko-KR" altLang="en-US" dirty="0"/>
              <a:t>각각의 상품들의 상품고유정보</a:t>
            </a:r>
            <a:r>
              <a:rPr lang="en-US" altLang="ko-KR" dirty="0"/>
              <a:t>, </a:t>
            </a:r>
            <a:r>
              <a:rPr lang="ko-KR" altLang="en-US" dirty="0"/>
              <a:t>메타정보</a:t>
            </a:r>
            <a:r>
              <a:rPr lang="en-US" altLang="ko-KR" dirty="0"/>
              <a:t>, </a:t>
            </a:r>
            <a:r>
              <a:rPr lang="ko-KR" altLang="en-US" dirty="0"/>
              <a:t>사용자정보는</a:t>
            </a:r>
            <a:r>
              <a:rPr lang="en-US" altLang="ko-KR" dirty="0"/>
              <a:t>, </a:t>
            </a:r>
            <a:r>
              <a:rPr lang="ko-KR" altLang="en-US" dirty="0"/>
              <a:t>상품들 사이의 연관성에 따 라 공간상에 벡터로 표시될 수 있다</a:t>
            </a:r>
            <a:r>
              <a:rPr lang="en-US" altLang="ko-KR" dirty="0"/>
              <a:t>. </a:t>
            </a:r>
            <a:r>
              <a:rPr lang="ko-KR" altLang="en-US" dirty="0"/>
              <a:t>도</a:t>
            </a:r>
            <a:r>
              <a:rPr lang="en-US" altLang="ko-KR" dirty="0"/>
              <a:t>8</a:t>
            </a:r>
            <a:r>
              <a:rPr lang="ko-KR" altLang="en-US" dirty="0"/>
              <a:t>을 참조하면</a:t>
            </a:r>
            <a:r>
              <a:rPr lang="en-US" altLang="ko-KR" dirty="0"/>
              <a:t>, </a:t>
            </a:r>
            <a:r>
              <a:rPr lang="ko-KR" altLang="en-US" dirty="0"/>
              <a:t>각각의 상품에 대응하는 상품고유벡터</a:t>
            </a:r>
            <a:r>
              <a:rPr lang="en-US" altLang="ko-KR" dirty="0"/>
              <a:t>(</a:t>
            </a:r>
            <a:r>
              <a:rPr lang="en-US" altLang="ko-KR" dirty="0" err="1"/>
              <a:t>Pn</a:t>
            </a:r>
            <a:r>
              <a:rPr lang="en-US" altLang="ko-KR" dirty="0"/>
              <a:t>), </a:t>
            </a:r>
            <a:r>
              <a:rPr lang="ko-KR" altLang="en-US" dirty="0"/>
              <a:t>메타벡터</a:t>
            </a:r>
            <a:r>
              <a:rPr lang="en-US" altLang="ko-KR" dirty="0"/>
              <a:t>(Mn), </a:t>
            </a:r>
            <a:r>
              <a:rPr lang="ko-KR" altLang="en-US" dirty="0"/>
              <a:t>사용자정보벡터</a:t>
            </a:r>
            <a:r>
              <a:rPr lang="en-US" altLang="ko-KR" dirty="0"/>
              <a:t>(Un)</a:t>
            </a:r>
            <a:r>
              <a:rPr lang="ko-KR" altLang="en-US" dirty="0"/>
              <a:t>가 설정될 수 있으며</a:t>
            </a:r>
            <a:r>
              <a:rPr lang="en-US" altLang="ko-KR" dirty="0"/>
              <a:t>, </a:t>
            </a:r>
            <a:r>
              <a:rPr lang="ko-KR" altLang="en-US" dirty="0"/>
              <a:t>상품고유벡터는 상품에 대해 유일한 벡터로 </a:t>
            </a:r>
            <a:r>
              <a:rPr lang="ko-KR" altLang="en-US" dirty="0" err="1"/>
              <a:t>임베딩</a:t>
            </a:r>
            <a:r>
              <a:rPr lang="ko-KR" altLang="en-US" dirty="0"/>
              <a:t> 되지만</a:t>
            </a:r>
            <a:r>
              <a:rPr lang="en-US" altLang="ko-KR" dirty="0"/>
              <a:t>, </a:t>
            </a:r>
            <a:r>
              <a:rPr lang="ko-KR" altLang="en-US" dirty="0"/>
              <a:t>메타벡터 나 사용자정보벡터는 다른 상품이라도 유사한 정보가 있거나 열람한 사용자가 동일할 수 있으므로 상품간 </a:t>
            </a:r>
            <a:r>
              <a:rPr lang="ko-KR" altLang="en-US" dirty="0" err="1"/>
              <a:t>임베딩</a:t>
            </a:r>
            <a:r>
              <a:rPr lang="ko-KR" altLang="en-US" dirty="0"/>
              <a:t> 벡터 공유 가능하다</a:t>
            </a:r>
            <a:r>
              <a:rPr lang="en-US" altLang="ko-KR" dirty="0"/>
              <a:t>.) -&gt; </a:t>
            </a:r>
            <a:r>
              <a:rPr lang="ko-KR" altLang="en-US" dirty="0"/>
              <a:t>이것도 혹시 몰라 </a:t>
            </a:r>
            <a:r>
              <a:rPr lang="ko-KR" altLang="en-US" dirty="0" err="1"/>
              <a:t>붙여봣어요</a:t>
            </a:r>
            <a:r>
              <a:rPr lang="en-US" altLang="ko-KR" dirty="0"/>
              <a:t>,,! </a:t>
            </a:r>
            <a:r>
              <a:rPr lang="ko-KR" altLang="en-US" dirty="0"/>
              <a:t>길어질 것 같으면 빼도 될 것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b="1" dirty="0"/>
              <a:t>후보상품 추출은 학습된 </a:t>
            </a:r>
            <a:r>
              <a:rPr lang="en-US" altLang="ko-KR" b="1" dirty="0"/>
              <a:t>Meta-Prod2Vec </a:t>
            </a:r>
            <a:r>
              <a:rPr lang="ko-KR" altLang="en-US" b="1" dirty="0"/>
              <a:t>모델에 의하여 추출되는 각각의 </a:t>
            </a:r>
            <a:r>
              <a:rPr lang="ko-KR" altLang="en-US" b="1" dirty="0">
                <a:solidFill>
                  <a:srgbClr val="FF0000"/>
                </a:solidFill>
              </a:rPr>
              <a:t>상품</a:t>
            </a:r>
            <a:r>
              <a:rPr lang="en-US" altLang="ko-KR" b="1" dirty="0">
                <a:solidFill>
                  <a:srgbClr val="FF0000"/>
                </a:solidFill>
              </a:rPr>
              <a:t>(A, B)</a:t>
            </a:r>
            <a:r>
              <a:rPr lang="ko-KR" altLang="en-US" b="1" dirty="0">
                <a:solidFill>
                  <a:srgbClr val="FF0000"/>
                </a:solidFill>
              </a:rPr>
              <a:t>에 대한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상품고유벡터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(PA, PB)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와 메타벡터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(MA, MB)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를 이용하여 개별 상품에 대한 특성벡터를 생성</a:t>
            </a:r>
            <a:r>
              <a:rPr lang="ko-KR" altLang="en-US" b="1" dirty="0">
                <a:solidFill>
                  <a:srgbClr val="FF0000"/>
                </a:solidFill>
              </a:rPr>
              <a:t>할 </a:t>
            </a:r>
            <a:r>
              <a:rPr lang="ko-KR" altLang="en-US" b="1" dirty="0"/>
              <a:t>수 있다</a:t>
            </a:r>
            <a:r>
              <a:rPr lang="en-US" altLang="ko-KR" b="1" dirty="0"/>
              <a:t>. </a:t>
            </a:r>
            <a:r>
              <a:rPr lang="ko-KR" altLang="en-US" b="1" dirty="0"/>
              <a:t>실시예에 따라서는</a:t>
            </a:r>
            <a:r>
              <a:rPr lang="en-US" altLang="ko-KR" b="1" dirty="0"/>
              <a:t>, </a:t>
            </a:r>
            <a:r>
              <a:rPr lang="ko-KR" altLang="en-US" b="1" dirty="0"/>
              <a:t>메 타벡터를 특성벡터로 사용하거나</a:t>
            </a:r>
            <a:r>
              <a:rPr lang="en-US" altLang="ko-KR" b="1" dirty="0"/>
              <a:t>, </a:t>
            </a:r>
            <a:r>
              <a:rPr lang="ko-KR" altLang="en-US" b="1" dirty="0"/>
              <a:t>상품고유벡터와 메타벡터를 이어 붙이는 등의 방식으로</a:t>
            </a:r>
            <a:r>
              <a:rPr lang="en-US" altLang="ko-KR" b="1" dirty="0"/>
              <a:t>, </a:t>
            </a:r>
            <a:r>
              <a:rPr lang="ko-KR" altLang="en-US" b="1" dirty="0"/>
              <a:t>특성벡터를 생성할 수 있다</a:t>
            </a:r>
            <a:r>
              <a:rPr lang="en-US" altLang="ko-KR" b="1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후보상품 </a:t>
            </a:r>
            <a:r>
              <a:rPr lang="ko-KR" altLang="en-US" dirty="0" err="1"/>
              <a:t>추출부은</a:t>
            </a:r>
            <a:r>
              <a:rPr lang="en-US" altLang="ko-KR" dirty="0"/>
              <a:t> </a:t>
            </a:r>
            <a:r>
              <a:rPr lang="ko-KR" altLang="en-US" dirty="0"/>
              <a:t>등록상품들의 특성벡터와</a:t>
            </a:r>
            <a:r>
              <a:rPr lang="en-US" altLang="ko-KR" dirty="0"/>
              <a:t>, </a:t>
            </a:r>
            <a:r>
              <a:rPr lang="ko-KR" altLang="en-US" dirty="0"/>
              <a:t>선택된 제</a:t>
            </a:r>
            <a:r>
              <a:rPr lang="en-US" altLang="ko-KR" dirty="0"/>
              <a:t>1 </a:t>
            </a:r>
            <a:r>
              <a:rPr lang="ko-KR" altLang="en-US" dirty="0"/>
              <a:t>상품의 특성벡터 사이의 유사도를 각각 계산할 수 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후보상품 추출은 제</a:t>
            </a:r>
            <a:r>
              <a:rPr lang="en-US" altLang="ko-KR" dirty="0"/>
              <a:t>1 </a:t>
            </a:r>
            <a:r>
              <a:rPr lang="ko-KR" altLang="en-US" dirty="0"/>
              <a:t>상품의 특성벡터와의 유사도가 높은 등록상품들을 추출하여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1 </a:t>
            </a:r>
            <a:r>
              <a:rPr lang="ko-KR" altLang="en-US" dirty="0"/>
              <a:t>상품과 함께 볼만한 후보 상품으로 설정할 수 있다</a:t>
            </a:r>
            <a:r>
              <a:rPr lang="en-US" altLang="ko-KR" dirty="0"/>
              <a:t>. </a:t>
            </a:r>
            <a:r>
              <a:rPr lang="ko-KR" altLang="en-US" dirty="0"/>
              <a:t>여기서 후보 상품은</a:t>
            </a:r>
            <a:r>
              <a:rPr lang="en-US" altLang="ko-KR" dirty="0"/>
              <a:t>, </a:t>
            </a:r>
            <a:r>
              <a:rPr lang="ko-KR" altLang="en-US" dirty="0"/>
              <a:t>유사도가 높은 순서에 따라 미리 설정 된 개수의 등록상품을 추출하여 설정할 수 있으며</a:t>
            </a:r>
            <a:r>
              <a:rPr lang="en-US" altLang="ko-KR" dirty="0"/>
              <a:t>, </a:t>
            </a:r>
            <a:r>
              <a:rPr lang="ko-KR" altLang="en-US" dirty="0"/>
              <a:t>실시예에 따라서는 유사도가 </a:t>
            </a:r>
            <a:r>
              <a:rPr lang="ko-KR" altLang="en-US" dirty="0" err="1"/>
              <a:t>일정값</a:t>
            </a:r>
            <a:r>
              <a:rPr lang="ko-KR" altLang="en-US" dirty="0"/>
              <a:t> 이상인 등록상품은 모두 후보 상품에 해당하는 것으로 설정할 수 있다</a:t>
            </a:r>
            <a:r>
              <a:rPr lang="en-US" altLang="ko-KR" dirty="0"/>
              <a:t>. </a:t>
            </a:r>
            <a:r>
              <a:rPr lang="ko-KR" altLang="en-US" dirty="0"/>
              <a:t>특성벡터들 사이의 유사도는</a:t>
            </a:r>
            <a:r>
              <a:rPr lang="en-US" altLang="ko-KR" dirty="0"/>
              <a:t>, </a:t>
            </a:r>
            <a:r>
              <a:rPr lang="ko-KR" altLang="en-US" dirty="0"/>
              <a:t>코사인 유사도</a:t>
            </a:r>
            <a:r>
              <a:rPr lang="en-US" altLang="ko-KR" dirty="0"/>
              <a:t>(</a:t>
            </a:r>
            <a:r>
              <a:rPr lang="en-US" altLang="ko-KR" dirty="0" err="1"/>
              <a:t>consine</a:t>
            </a:r>
            <a:r>
              <a:rPr lang="en-US" altLang="ko-KR" dirty="0"/>
              <a:t> similarity)</a:t>
            </a:r>
            <a:r>
              <a:rPr lang="ko-KR" altLang="en-US" dirty="0"/>
              <a:t>를 계산하여 구할 수 있으며</a:t>
            </a:r>
            <a:r>
              <a:rPr lang="en-US" altLang="ko-KR" dirty="0"/>
              <a:t>, </a:t>
            </a:r>
            <a:r>
              <a:rPr lang="ko-KR" altLang="en-US" dirty="0"/>
              <a:t>이외에도 벡터들 사이의 유사도를 계산할 수 있는 것이면 어떠한 것도 </a:t>
            </a:r>
            <a:r>
              <a:rPr lang="ko-KR" altLang="en-US" dirty="0" err="1"/>
              <a:t>적용가능하다</a:t>
            </a:r>
            <a:r>
              <a:rPr lang="en-US" altLang="ko-KR" dirty="0"/>
              <a:t>. 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7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추천상품에서 취향벡터</a:t>
            </a:r>
            <a:r>
              <a:rPr lang="en-US" altLang="ko-KR" dirty="0"/>
              <a:t>(</a:t>
            </a:r>
            <a:r>
              <a:rPr lang="ko-KR" altLang="en-US" dirty="0"/>
              <a:t>선호 스타일 벡터</a:t>
            </a:r>
            <a:r>
              <a:rPr lang="en-US" altLang="ko-KR" dirty="0"/>
              <a:t>)</a:t>
            </a:r>
            <a:r>
              <a:rPr lang="ko-KR" altLang="en-US" dirty="0"/>
              <a:t>와 유사도가 높은 순서에 따라 미리 설정된 개수의 후보상품들을 추출하여 추천상품으로 설정할 수 있으며</a:t>
            </a:r>
            <a:r>
              <a:rPr lang="en-US" altLang="ko-KR" dirty="0"/>
              <a:t>, </a:t>
            </a:r>
            <a:r>
              <a:rPr lang="ko-KR" altLang="en-US" dirty="0"/>
              <a:t>실시예에 따라서는 유사도가 일정 값 이상인 후보상품들을 모두 추천 상품에 해당하는 것으로 설정할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다른 실시예로써</a:t>
            </a:r>
            <a:r>
              <a:rPr lang="en-US" altLang="ko-KR" dirty="0"/>
              <a:t>, </a:t>
            </a:r>
            <a:r>
              <a:rPr lang="ko-KR" altLang="en-US" dirty="0"/>
              <a:t>추천상품에서는 제</a:t>
            </a:r>
            <a:r>
              <a:rPr lang="en-US" altLang="ko-KR" dirty="0"/>
              <a:t>1 </a:t>
            </a:r>
            <a:r>
              <a:rPr lang="ko-KR" altLang="en-US" dirty="0"/>
              <a:t>상품과 후보상품들 사이의 유사도를 추가로 고려하여 추천 상 품을 설정할 수 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1 </a:t>
            </a:r>
            <a:r>
              <a:rPr lang="ko-KR" altLang="en-US" dirty="0"/>
              <a:t>상품의 표현벡터와 상기 후보상품의 표현벡터 사이의 제</a:t>
            </a:r>
            <a:r>
              <a:rPr lang="en-US" altLang="ko-KR" dirty="0"/>
              <a:t>1 </a:t>
            </a:r>
            <a:r>
              <a:rPr lang="ko-KR" altLang="en-US" dirty="0"/>
              <a:t>유사도와</a:t>
            </a:r>
            <a:r>
              <a:rPr lang="en-US" altLang="ko-KR" dirty="0"/>
              <a:t>, </a:t>
            </a:r>
            <a:r>
              <a:rPr lang="ko-KR" altLang="en-US" dirty="0"/>
              <a:t>취향벡터와 후보상품의 표현벡터 사이의 제</a:t>
            </a:r>
            <a:r>
              <a:rPr lang="en-US" altLang="ko-KR" dirty="0"/>
              <a:t>2 </a:t>
            </a:r>
            <a:r>
              <a:rPr lang="ko-KR" altLang="en-US" dirty="0"/>
              <a:t>유사도를 각각 계산한 후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1 </a:t>
            </a:r>
            <a:r>
              <a:rPr lang="ko-KR" altLang="en-US" dirty="0"/>
              <a:t>유사도와 제 </a:t>
            </a:r>
            <a:r>
              <a:rPr lang="en-US" altLang="ko-KR" dirty="0"/>
              <a:t>2 </a:t>
            </a:r>
            <a:r>
              <a:rPr lang="ko-KR" altLang="en-US" dirty="0"/>
              <a:t>유사도에 각각 가중치를 적용하여 합산할 수 있으며</a:t>
            </a:r>
            <a:r>
              <a:rPr lang="en-US" altLang="ko-KR" dirty="0"/>
              <a:t>, </a:t>
            </a:r>
            <a:r>
              <a:rPr lang="ko-KR" altLang="en-US" dirty="0"/>
              <a:t>합산한 결과값의 크기에 따라 추천 상품을 설정할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아무런 데이터 없이 </a:t>
            </a:r>
            <a:r>
              <a:rPr lang="en-US" altLang="ko-KR" dirty="0"/>
              <a:t>‘</a:t>
            </a:r>
            <a:r>
              <a:rPr lang="ko-KR" altLang="en-US" dirty="0"/>
              <a:t>플라워</a:t>
            </a:r>
            <a:r>
              <a:rPr lang="en-US" altLang="ko-KR" dirty="0"/>
              <a:t>’ </a:t>
            </a:r>
            <a:r>
              <a:rPr lang="ko-KR" altLang="en-US" dirty="0"/>
              <a:t>라는 키워드를 기반으로 검색해서 상품을 찾을 때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en-US" altLang="ko-KR" dirty="0"/>
              <a:t>A,B</a:t>
            </a:r>
            <a:r>
              <a:rPr lang="ko-KR" altLang="en-US" dirty="0"/>
              <a:t>는 선호와 상관 없이 동일한 상품을 추천 받을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서버에서는</a:t>
            </a:r>
            <a:r>
              <a:rPr lang="en-US" altLang="ko-KR" dirty="0"/>
              <a:t>, </a:t>
            </a:r>
            <a:r>
              <a:rPr lang="ko-KR" altLang="en-US" dirty="0"/>
              <a:t>사용자의 선호 스타일을 더 고려하여 추천상품을 사용자 에게 제공할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 </a:t>
            </a:r>
            <a:r>
              <a:rPr lang="en-US" altLang="ko-KR" dirty="0"/>
              <a:t>A</a:t>
            </a:r>
            <a:r>
              <a:rPr lang="ko-KR" altLang="en-US" dirty="0"/>
              <a:t>는 “</a:t>
            </a:r>
            <a:r>
              <a:rPr lang="ko-KR" altLang="en-US" dirty="0" err="1"/>
              <a:t>여리여리</a:t>
            </a:r>
            <a:r>
              <a:rPr lang="ko-KR" altLang="en-US" dirty="0"/>
              <a:t>”</a:t>
            </a:r>
            <a:r>
              <a:rPr lang="en-US" altLang="ko-KR" dirty="0"/>
              <a:t>, “</a:t>
            </a:r>
            <a:r>
              <a:rPr lang="ko-KR" altLang="en-US" dirty="0"/>
              <a:t>화이트” 등의 키워드에 대응하는 선호 스타일을 가지고 있으므로</a:t>
            </a:r>
            <a:r>
              <a:rPr lang="en-US" altLang="ko-KR" dirty="0"/>
              <a:t>, “</a:t>
            </a:r>
            <a:r>
              <a:rPr lang="ko-KR" altLang="en-US" dirty="0"/>
              <a:t>플라워 </a:t>
            </a:r>
            <a:r>
              <a:rPr lang="ko-KR" altLang="en-US" dirty="0" err="1"/>
              <a:t>블라우스”에</a:t>
            </a:r>
            <a:r>
              <a:rPr lang="ko-KR" altLang="en-US" dirty="0"/>
              <a:t> 대응하는 복수의 후보상품들 중에서</a:t>
            </a:r>
            <a:r>
              <a:rPr lang="en-US" altLang="ko-KR" dirty="0"/>
              <a:t>, </a:t>
            </a:r>
            <a:r>
              <a:rPr lang="ko-KR" altLang="en-US" dirty="0"/>
              <a:t>하얀색 바탕의 플라워 블라우스를 추천상품으로 제공할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사용자 </a:t>
            </a:r>
            <a:r>
              <a:rPr lang="en-US" altLang="ko-KR" dirty="0"/>
              <a:t>B</a:t>
            </a:r>
            <a:r>
              <a:rPr lang="ko-KR" altLang="en-US" dirty="0"/>
              <a:t>의 경 우에는 “레이스”</a:t>
            </a:r>
            <a:r>
              <a:rPr lang="en-US" altLang="ko-KR" dirty="0"/>
              <a:t>, “</a:t>
            </a:r>
            <a:r>
              <a:rPr lang="ko-KR" altLang="en-US" dirty="0"/>
              <a:t>섹시” 등의 키워드에 대응하는 선호 스타일을 가지고 있으므로</a:t>
            </a:r>
            <a:r>
              <a:rPr lang="en-US" altLang="ko-KR" dirty="0"/>
              <a:t>, “</a:t>
            </a:r>
            <a:r>
              <a:rPr lang="ko-KR" altLang="en-US" dirty="0"/>
              <a:t>플라워 </a:t>
            </a:r>
            <a:r>
              <a:rPr lang="ko-KR" altLang="en-US" dirty="0" err="1"/>
              <a:t>블라우스”에</a:t>
            </a:r>
            <a:r>
              <a:rPr lang="ko-KR" altLang="en-US" dirty="0"/>
              <a:t> 대응하는 복수의 후보상품들 중에서</a:t>
            </a:r>
            <a:r>
              <a:rPr lang="en-US" altLang="ko-KR" dirty="0"/>
              <a:t>, </a:t>
            </a:r>
            <a:r>
              <a:rPr lang="ko-KR" altLang="en-US" dirty="0"/>
              <a:t>강렬한 빨간 색상의 플라워 블라우스를 추천상품으로 제공하는 것이 가능 하다</a:t>
            </a:r>
            <a:r>
              <a:rPr lang="en-US" altLang="ko-KR" dirty="0"/>
              <a:t>. </a:t>
            </a:r>
            <a:r>
              <a:rPr lang="ko-KR" altLang="en-US" dirty="0"/>
              <a:t>이와 같이</a:t>
            </a:r>
            <a:r>
              <a:rPr lang="en-US" altLang="ko-KR" dirty="0"/>
              <a:t>, </a:t>
            </a:r>
            <a:r>
              <a:rPr lang="ko-KR" altLang="en-US" dirty="0"/>
              <a:t>본 발명의 일 실시예에 의하면</a:t>
            </a:r>
            <a:r>
              <a:rPr lang="en-US" altLang="ko-KR" dirty="0"/>
              <a:t>, </a:t>
            </a:r>
            <a:r>
              <a:rPr lang="ko-KR" altLang="en-US" dirty="0"/>
              <a:t>각각의 사용자들의 선호 스타일을 고려하여</a:t>
            </a:r>
            <a:r>
              <a:rPr lang="en-US" altLang="ko-KR" dirty="0"/>
              <a:t>, </a:t>
            </a:r>
            <a:r>
              <a:rPr lang="ko-KR" altLang="en-US" dirty="0"/>
              <a:t>사용자들에게 추 천 상품을 제공하는 것이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1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https://n.news.naver.com/article/277/0004750276</a:t>
            </a:r>
          </a:p>
          <a:p>
            <a:r>
              <a:rPr lang="en-US" altLang="ko-KR" dirty="0"/>
              <a:t>https://zdnet.co.kr/view/?no=20191031101023</a:t>
            </a:r>
          </a:p>
          <a:p>
            <a:r>
              <a:rPr lang="ko-KR" altLang="en-US" dirty="0"/>
              <a:t>전체 </a:t>
            </a:r>
            <a:r>
              <a:rPr lang="ko-KR" altLang="en-US" dirty="0" err="1"/>
              <a:t>쇼핑몰중</a:t>
            </a:r>
            <a:r>
              <a:rPr lang="ko-KR" altLang="en-US" dirty="0"/>
              <a:t> </a:t>
            </a:r>
            <a:r>
              <a:rPr lang="en-US" altLang="ko-KR" dirty="0"/>
              <a:t>80%</a:t>
            </a:r>
            <a:r>
              <a:rPr lang="ko-KR" altLang="en-US" dirty="0"/>
              <a:t>가 </a:t>
            </a:r>
            <a:r>
              <a:rPr lang="ko-KR" altLang="en-US" dirty="0" err="1"/>
              <a:t>에이아이템즈</a:t>
            </a:r>
            <a:r>
              <a:rPr lang="ko-KR" altLang="en-US" dirty="0"/>
              <a:t> 판매자에게 실질적인 도움을 주고 있다</a:t>
            </a:r>
            <a:endParaRPr lang="en-US" altLang="ko-KR" dirty="0"/>
          </a:p>
          <a:p>
            <a:r>
              <a:rPr lang="ko-KR" altLang="en-US" dirty="0"/>
              <a:t>쇼핑 성장에 힘입어 네이버 페이 </a:t>
            </a:r>
            <a:r>
              <a:rPr lang="ko-KR" altLang="en-US" dirty="0" err="1"/>
              <a:t>결재액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조원 돌파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95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https://view.asiae.co.kr/article/2020082907110983570</a:t>
            </a:r>
          </a:p>
          <a:p>
            <a:endParaRPr lang="en-US" altLang="ko-KR" dirty="0"/>
          </a:p>
          <a:p>
            <a:r>
              <a:rPr lang="ko-KR" altLang="en-US" dirty="0"/>
              <a:t>네이버에 따르면 최근 </a:t>
            </a:r>
            <a:r>
              <a:rPr lang="ko-KR" altLang="en-US" dirty="0" err="1"/>
              <a:t>언택트</a:t>
            </a:r>
            <a:r>
              <a:rPr lang="ko-KR" altLang="en-US" dirty="0"/>
              <a:t> 상황이 장기화되면서 </a:t>
            </a:r>
            <a:r>
              <a:rPr lang="en-US" altLang="ko-KR" dirty="0"/>
              <a:t>‘</a:t>
            </a:r>
            <a:r>
              <a:rPr lang="ko-KR" altLang="en-US" dirty="0"/>
              <a:t>네이버 선물하기</a:t>
            </a:r>
            <a:r>
              <a:rPr lang="en-US" altLang="ko-KR" dirty="0"/>
              <a:t>＇</a:t>
            </a:r>
            <a:r>
              <a:rPr lang="ko-KR" altLang="en-US" dirty="0"/>
              <a:t>의 거래액도 꾸준히 늘어 </a:t>
            </a:r>
            <a:r>
              <a:rPr lang="en-US" altLang="ko-KR" dirty="0"/>
              <a:t>7</a:t>
            </a:r>
            <a:r>
              <a:rPr lang="ko-KR" altLang="en-US" dirty="0"/>
              <a:t>월 기준 거래액은 전년 동기 대비 </a:t>
            </a:r>
            <a:r>
              <a:rPr lang="en-US" altLang="ko-KR" dirty="0"/>
              <a:t>2.5</a:t>
            </a:r>
            <a:r>
              <a:rPr lang="ko-KR" altLang="en-US" dirty="0"/>
              <a:t>배 증가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네이버는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2015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년부터 선물하기 서비스를 선보였다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개인화 상품 추천 기술인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'</a:t>
            </a:r>
            <a:r>
              <a:rPr lang="en-US" altLang="ko-KR" b="0" i="0" dirty="0" err="1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AiTEMS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(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에이아이템즈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)'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를 기반으로 성별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연령별로 선호하는 선물을 추천해주는 것이 특징이다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.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예를들면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20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대 여성 등 선물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대상별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 선물이나 생일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집들이 같이 상황에 맞는 선물을 추천해 주는 식이다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나눔스퀘어 Bold" panose="020B0600000101010101" pitchFamily="50" charset="-127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777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코로나로 </a:t>
            </a:r>
            <a:r>
              <a:rPr lang="ko-KR" altLang="en-US" b="0" i="0" dirty="0" err="1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언택트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 시장이 확대되면서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네이버는 </a:t>
            </a:r>
            <a:r>
              <a:rPr lang="ko-KR" altLang="en-US" b="0" i="0" dirty="0" err="1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스마스스토어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 입점 소상공인에게 매출을 </a:t>
            </a:r>
            <a:r>
              <a:rPr lang="ko-KR" altLang="en-US" b="0" i="0" dirty="0" err="1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증대시킬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 수 있는 기술 지원을 제공하고 있다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판매 데이터 분석을 돕는 무료 도구 ‘비즈 </a:t>
            </a:r>
            <a:r>
              <a:rPr lang="ko-KR" altLang="en-US" b="0" i="0" dirty="0" err="1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어드바이저’와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 개인화 상품 추천 기술 ‘</a:t>
            </a:r>
            <a:r>
              <a:rPr lang="ko-KR" altLang="en-US" b="0" i="0" dirty="0" err="1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에이아이템즈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(</a:t>
            </a:r>
            <a:r>
              <a:rPr lang="en-US" altLang="ko-KR" b="0" i="0" dirty="0" err="1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AiTEMS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)’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가 대표적이다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여기에 더해 최근 라이브 방송을 통해 물건을 판매하는 ‘라이브 커머스’ 시장이 급격하게 성장하면서 ‘라이브 커머스’ 툴도 지원해 새로운 기회를 제공하고 있다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네이버는 디지털 환경에 </a:t>
            </a:r>
            <a:r>
              <a:rPr lang="ko-KR" altLang="en-US" b="0" i="0" dirty="0" err="1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익숙치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 않은 판매자들을 위한 온라인 교육에도 집중하고 있다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네이버 파트너스퀘어에서는 ‘스마트스토어로 창업 준비하기’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, ‘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잘 팔리는 상품 상세페이지 만드는 법’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, ‘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스마트폰으로 쉽게 촬영하기’ 등 온라인 창업의 ‘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A to Z’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를 </a:t>
            </a:r>
            <a:r>
              <a:rPr lang="ko-KR" altLang="en-US" b="0" i="0" dirty="0" err="1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비대면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 온라인 라이브로 교육하고 있다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질의응답으로 이뤄진 ‘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Q&amp;A </a:t>
            </a:r>
            <a:r>
              <a:rPr lang="ko-KR" altLang="en-US" b="0" i="0" dirty="0" err="1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찐라이브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’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판매자들의 사연을 중심으로 </a:t>
            </a:r>
            <a:r>
              <a:rPr lang="ko-KR" altLang="en-US" b="0" i="0" dirty="0" err="1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코칭해주는</a:t>
            </a: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 ‘사심상담소’ 등 다양한 콘텐츠가 제공된다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.</a:t>
            </a:r>
          </a:p>
          <a:p>
            <a:endParaRPr lang="en-US" altLang="ko-KR" b="0" i="0" dirty="0">
              <a:solidFill>
                <a:srgbClr val="1C1C1C"/>
              </a:solidFill>
              <a:effectLst/>
              <a:latin typeface="나눔스퀘어 Bold" panose="020B0600000101010101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출처 </a:t>
            </a:r>
            <a:r>
              <a:rPr lang="en-US" altLang="ko-KR" b="0" i="0" dirty="0">
                <a:solidFill>
                  <a:srgbClr val="1C1C1C"/>
                </a:solidFill>
                <a:effectLst/>
                <a:latin typeface="나눔스퀘어 Bold" panose="020B0600000101010101" pitchFamily="50" charset="-127"/>
              </a:rPr>
              <a:t>: https://www.sedaily.com/NewsVIew/1Z6NZSKKH5</a:t>
            </a:r>
          </a:p>
          <a:p>
            <a:pPr algn="just"/>
            <a:r>
              <a:rPr lang="ko-KR" altLang="en-US" b="1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②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AI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로 검색지원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초보판매자도 노출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...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라이브커머스로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 ‘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홈쇼핑’처럼</a:t>
            </a:r>
            <a:endParaRPr lang="ko-KR" altLang="en-US" b="0" i="0" dirty="0">
              <a:solidFill>
                <a:srgbClr val="333333"/>
              </a:solidFill>
              <a:effectLst/>
              <a:latin typeface="나눔스퀘어 Bold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단순 수수료 뿐 아니라 네이버의 판매지원 시스템도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호평받고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네이버는 사용자의 개인 행동 데이터를 기반으로 관심사나 취향을 분석해 상품을 추천하는 인공지능 시스템 ‘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에이아이템즈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AiTEMS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)’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로 판매자를 지원한다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또 판매자가 어떤 상품이 잘 팔리는지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현재 마케팅 방법과 비용이 적절한지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고객이 물건을 구매하거나 구매하지 않는 이유를 데이터화해 분석하는 ‘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비즈어드바이저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(Biz Advisor)’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도 제공한다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지난달부터는 코로나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19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언택트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 소비에 부응하기 위해 모든 스마트스토어 판매자들에게 ‘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라이브커머스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툴’을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 제공해 마치 홈쇼핑처럼 온라인 영상판매도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가능해졌다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 Bold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555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83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</a:t>
            </a:r>
            <a:r>
              <a:rPr lang="ko-KR" altLang="en-US" dirty="0"/>
              <a:t>단계</a:t>
            </a:r>
            <a:r>
              <a:rPr lang="en-US" altLang="ko-KR" dirty="0"/>
              <a:t>) </a:t>
            </a:r>
            <a:r>
              <a:rPr lang="ko-KR" altLang="en-US" dirty="0"/>
              <a:t>협업필터는 각 사용자들</a:t>
            </a:r>
            <a:r>
              <a:rPr lang="en-US" altLang="ko-KR" dirty="0"/>
              <a:t>(A, B, C, D)</a:t>
            </a:r>
            <a:r>
              <a:rPr lang="ko-KR" altLang="en-US" dirty="0"/>
              <a:t>이 쇼핑 페이지에서 상품을 경험하고 평가한 평가치들을 정리해 매트릭스를 생성하게 됩니다</a:t>
            </a:r>
            <a:r>
              <a:rPr lang="en-US" altLang="ko-KR" dirty="0"/>
              <a:t>. (2</a:t>
            </a:r>
            <a:r>
              <a:rPr lang="ko-KR" altLang="en-US" dirty="0"/>
              <a:t>단계</a:t>
            </a:r>
            <a:r>
              <a:rPr lang="en-US" altLang="ko-KR" dirty="0"/>
              <a:t>) </a:t>
            </a:r>
            <a:r>
              <a:rPr lang="ko-KR" altLang="en-US" dirty="0"/>
              <a:t>이로부터 비슷한 구매 패턴을 가진 사용자들 간의 유사도를 계산해 최근접 이웃</a:t>
            </a:r>
            <a:r>
              <a:rPr lang="en-US" altLang="ko-KR" dirty="0"/>
              <a:t>(X, A,</a:t>
            </a:r>
            <a:r>
              <a:rPr lang="ko-KR" altLang="en-US" dirty="0"/>
              <a:t> </a:t>
            </a:r>
            <a:r>
              <a:rPr lang="en-US" altLang="ko-KR" dirty="0"/>
              <a:t>D)</a:t>
            </a:r>
            <a:r>
              <a:rPr lang="ko-KR" altLang="en-US" dirty="0"/>
              <a:t>을 구성하게 됩니다</a:t>
            </a:r>
            <a:r>
              <a:rPr lang="en-US" altLang="ko-KR" dirty="0"/>
              <a:t>. (3</a:t>
            </a:r>
            <a:r>
              <a:rPr lang="ko-KR" altLang="en-US" dirty="0"/>
              <a:t>단계</a:t>
            </a:r>
            <a:r>
              <a:rPr lang="en-US" altLang="ko-KR" dirty="0"/>
              <a:t>) </a:t>
            </a:r>
            <a:r>
              <a:rPr lang="ko-KR" altLang="en-US" dirty="0"/>
              <a:t>그 이후 최근접 이웃의 평가치를 이용해 사용자가 평가하지 않은 상품의 평가치를 예측하여 높은 상품들을 추천 목록으로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협업 필터링은 기존에 쇼핑기록이 많지 않은 사용자들의 경우</a:t>
            </a:r>
            <a:r>
              <a:rPr lang="en-US" altLang="ko-KR" dirty="0"/>
              <a:t>, </a:t>
            </a:r>
            <a:r>
              <a:rPr lang="ko-KR" altLang="en-US" dirty="0"/>
              <a:t>추천이 제대로 이루어 지기 어렵다는 한계점을 가지고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54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07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375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753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65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구체적으로</a:t>
            </a:r>
            <a:r>
              <a:rPr lang="en-US" altLang="ko-KR" dirty="0"/>
              <a:t>, </a:t>
            </a:r>
            <a:r>
              <a:rPr lang="ko-KR" altLang="en-US" dirty="0"/>
              <a:t>취향분석은 사용자가 과거에 열람한 복수의 등록상품들의 목록을 저장한 이력정보를 이용하여</a:t>
            </a:r>
            <a:r>
              <a:rPr lang="en-US" altLang="ko-KR" dirty="0"/>
              <a:t>, </a:t>
            </a:r>
            <a:r>
              <a:rPr lang="ko-KR" altLang="en-US" dirty="0"/>
              <a:t>사용자의 취향이나 스타일을 파악하고 그에 대응하는 취향벡터를 생성할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자신이 선호하는 스타일이나 취향에 맞는 등록상품들을 열람하여 상품정보를 확인하는 것이 일반적이므로</a:t>
            </a:r>
            <a:r>
              <a:rPr lang="en-US" altLang="ko-KR" dirty="0"/>
              <a:t>, </a:t>
            </a:r>
            <a:r>
              <a:rPr lang="ko-KR" altLang="en-US" dirty="0"/>
              <a:t>이력정보에 저장된 등록상품들의 목록은 사용자가 선호하는 스타일이 반영된 것으로 볼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선택 입력수신은 사용자가 선택한 제</a:t>
            </a:r>
            <a:r>
              <a:rPr lang="en-US" altLang="ko-KR" dirty="0"/>
              <a:t>1 </a:t>
            </a:r>
            <a:r>
              <a:rPr lang="ko-KR" altLang="en-US" dirty="0"/>
              <a:t>상품에 대한 선택입력을 수신할 수 있으며</a:t>
            </a:r>
            <a:r>
              <a:rPr lang="en-US" altLang="ko-KR" dirty="0"/>
              <a:t>, </a:t>
            </a:r>
            <a:r>
              <a:rPr lang="ko-KR" altLang="en-US" dirty="0"/>
              <a:t>수신한 선택입력에 대응하여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1 </a:t>
            </a:r>
            <a:r>
              <a:rPr lang="ko-KR" altLang="en-US" dirty="0"/>
              <a:t>상품의 이미지나 상세한 설명을 포함하는 상품정보를 표시할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</a:t>
            </a:r>
            <a:r>
              <a:rPr lang="en-US" altLang="ko-KR" dirty="0"/>
              <a:t>, </a:t>
            </a:r>
            <a:r>
              <a:rPr lang="ko-KR" altLang="en-US" dirty="0"/>
              <a:t>사용자의 선택입력은 사용자가 해당 등록상품을 클릭하거나 터치하는 등의 입력일 수 있으며</a:t>
            </a:r>
            <a:r>
              <a:rPr lang="en-US" altLang="ko-KR" dirty="0"/>
              <a:t>, </a:t>
            </a:r>
            <a:r>
              <a:rPr lang="ko-KR" altLang="en-US" dirty="0"/>
              <a:t>실시예에 따라서는 </a:t>
            </a:r>
            <a:r>
              <a:rPr lang="en-US" altLang="ko-KR" dirty="0"/>
              <a:t>"</a:t>
            </a:r>
            <a:r>
              <a:rPr lang="ko-KR" altLang="en-US" dirty="0" err="1"/>
              <a:t>찜하기</a:t>
            </a:r>
            <a:r>
              <a:rPr lang="en-US" altLang="ko-KR" dirty="0"/>
              <a:t>", "</a:t>
            </a:r>
            <a:r>
              <a:rPr lang="ko-KR" altLang="en-US" dirty="0"/>
              <a:t>장바구니 담기</a:t>
            </a:r>
            <a:r>
              <a:rPr lang="en-US" altLang="ko-KR" dirty="0"/>
              <a:t>" </a:t>
            </a:r>
            <a:r>
              <a:rPr lang="ko-KR" altLang="en-US" dirty="0"/>
              <a:t>등의 </a:t>
            </a:r>
            <a:r>
              <a:rPr lang="ko-KR" altLang="en-US" dirty="0" err="1"/>
              <a:t>인터렉션</a:t>
            </a:r>
            <a:r>
              <a:rPr lang="ko-KR" altLang="en-US" dirty="0"/>
              <a:t> </a:t>
            </a:r>
            <a:r>
              <a:rPr lang="en-US" altLang="ko-KR" dirty="0"/>
              <a:t>(interaction)</a:t>
            </a:r>
            <a:r>
              <a:rPr lang="ko-KR" altLang="en-US" dirty="0"/>
              <a:t>을 포함할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후보상품 추출은 등록상품들 사이의 연관성을 모델링한 연관성 모델을 이용하여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1 </a:t>
            </a:r>
            <a:r>
              <a:rPr lang="ko-KR" altLang="en-US" dirty="0"/>
              <a:t>상품과 연관된 복수의 후보 상품들을 추출할 수 있다</a:t>
            </a:r>
            <a:r>
              <a:rPr lang="en-US" altLang="ko-KR" dirty="0"/>
              <a:t>. </a:t>
            </a:r>
            <a:r>
              <a:rPr lang="ko-KR" altLang="en-US" dirty="0"/>
              <a:t>추출은 </a:t>
            </a:r>
            <a:r>
              <a:rPr lang="ko-KR" altLang="en-US" dirty="0" err="1"/>
              <a:t>머신러닝</a:t>
            </a:r>
            <a:r>
              <a:rPr lang="en-US" altLang="ko-KR" dirty="0"/>
              <a:t>(machine learning) </a:t>
            </a:r>
            <a:r>
              <a:rPr lang="ko-KR" altLang="en-US" dirty="0"/>
              <a:t>등을 통하여 형성된 연관성 모델을 이용하여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1 </a:t>
            </a:r>
            <a:r>
              <a:rPr lang="ko-KR" altLang="en-US" dirty="0"/>
              <a:t>상품과 연관된 후보상품들을 뽑아낸다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추천상품 설정에서는 사용자의 취향벡터와 후보 상품들의 표현벡터를 비교하여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1 </a:t>
            </a:r>
            <a:r>
              <a:rPr lang="ko-KR" altLang="en-US" dirty="0"/>
              <a:t>상품에 대한 추천상품을 설정할 수 있다</a:t>
            </a:r>
            <a:r>
              <a:rPr lang="en-US" altLang="ko-KR" dirty="0"/>
              <a:t>. </a:t>
            </a:r>
            <a:r>
              <a:rPr lang="ko-KR" altLang="en-US" dirty="0"/>
              <a:t>구체적으로</a:t>
            </a:r>
            <a:r>
              <a:rPr lang="en-US" altLang="ko-KR" dirty="0"/>
              <a:t>, </a:t>
            </a:r>
            <a:r>
              <a:rPr lang="ko-KR" altLang="en-US" dirty="0"/>
              <a:t>추천상품 설정에서는 사용자의 취향 벡터와</a:t>
            </a:r>
            <a:r>
              <a:rPr lang="en-US" altLang="ko-KR" dirty="0"/>
              <a:t>, </a:t>
            </a:r>
            <a:r>
              <a:rPr lang="ko-KR" altLang="en-US" dirty="0"/>
              <a:t>후보 상품 의 특성을 나타내는 표현 벡터 사이의 연산을 통하여</a:t>
            </a:r>
            <a:r>
              <a:rPr lang="en-US" altLang="ko-KR" dirty="0"/>
              <a:t>, </a:t>
            </a:r>
            <a:r>
              <a:rPr lang="ko-KR" altLang="en-US" dirty="0"/>
              <a:t>사용자가 선택한 제</a:t>
            </a:r>
            <a:r>
              <a:rPr lang="en-US" altLang="ko-KR" dirty="0"/>
              <a:t>1 </a:t>
            </a:r>
            <a:r>
              <a:rPr lang="ko-KR" altLang="en-US" dirty="0"/>
              <a:t>상품과 함께 볼만한 추천 상품을 최종적으로 결정한다</a:t>
            </a:r>
            <a:r>
              <a:rPr lang="en-US" altLang="ko-KR" dirty="0"/>
              <a:t>..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065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이 부분은 그냥 간략하게 짚어주고 넘어가면 될 것 같습니다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위에 나왔던 </a:t>
            </a:r>
            <a:r>
              <a:rPr lang="en-US" altLang="ko-KR" dirty="0" err="1"/>
              <a:t>AiTEMS</a:t>
            </a:r>
            <a:r>
              <a:rPr lang="ko-KR" altLang="en-US" dirty="0"/>
              <a:t> 시스템 구조에서 연두색으로 표시되었던 </a:t>
            </a:r>
            <a:r>
              <a:rPr lang="ko-KR" altLang="en-US" dirty="0" err="1"/>
              <a:t>인공신경망기반</a:t>
            </a:r>
            <a:r>
              <a:rPr lang="ko-KR" altLang="en-US" dirty="0"/>
              <a:t> 추천 모델은 이와 같이 </a:t>
            </a:r>
            <a:r>
              <a:rPr lang="en-US" altLang="ko-KR" dirty="0"/>
              <a:t>4</a:t>
            </a:r>
            <a:r>
              <a:rPr lang="ko-KR" altLang="en-US" dirty="0"/>
              <a:t>가지 단계로 구성되어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뒤에서 예시 이미지와 함께 더 자세히 설명해드리겠다</a:t>
            </a:r>
            <a:r>
              <a:rPr lang="en-US" altLang="ko-KR" dirty="0"/>
              <a:t>. </a:t>
            </a:r>
            <a:r>
              <a:rPr lang="ko-KR" altLang="en-US" dirty="0" err="1"/>
              <a:t>요런식으로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D7D4B-7C22-4422-A54B-3ED750FD0A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02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EB17B-DBFB-4699-8765-F5FAC3635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F57857-FD9F-4E5E-A966-997DFD365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09AA6-9491-44BE-98AE-0B6DD7D7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9C69D0-C6B2-4F09-93CB-5CF5D040A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72BB8-FFB4-4D57-A976-3FE9D150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06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F2DF2-8961-4560-9F0C-00A7FBA7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BECA4A-C171-4CCC-AB21-D8760E86F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34205-72B9-4E1E-A086-AD1C4ECF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9846A-A14F-4C98-B91B-CF399ABC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996719-D42E-488E-8DA9-0516D865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860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E46382-EEC5-48B6-BA23-C3F5F2410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CF77C9-7EFC-4ABC-8A94-C21163B7A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D17BE-6DF2-4404-BE60-66C31A7C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BD009-05D4-4AB2-9E46-B2FB9482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73F50E-021D-4735-A3F5-FD6487B2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9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C317F-2EB5-4DAD-8BA3-C64B145A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EF3FA-1A54-44D0-8756-4F249A52B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F1026-06CB-4E60-BB8E-6E56770AC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068AF-ADD9-4AFE-A4AD-3D6162C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C499C-A22B-463B-B95A-3D3448A0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19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59AC3-63D0-4DB8-921E-B5DB5D44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AC2B5-C3F4-4439-AAF6-3EBFB3CC9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9473CC-F5FD-4329-9C99-47A815171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04BF2-A9A7-45D5-A2B1-1D3FB454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89CBD-79ED-4515-BEBF-45618BC0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8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E17DD-C9FA-4F06-AF3E-3374BD7C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2584D8-1B1C-4DA2-88D5-4FF7E4B1E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F9B17E-8B74-4A51-B289-C82596A06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4E5FA-DA2E-403A-8F54-5965286F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1CD5C7-28B6-4A7D-A6C7-C308853D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A0C890-5F4D-458C-990C-B7D563C5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6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4E8FF-5007-498E-A374-2040624C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ED49E4-F36C-4A21-AF30-3B9522679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1E20F2-E728-4EDD-8315-6655324B2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88DC8D-E389-4779-979B-E2492EA81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B39376-4A96-4142-9EC7-64C6385B0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4EF585-1FFD-4A80-8085-D4BC8135F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5C7ABD-1F4E-40FA-A4BA-2619D600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55BDC1-D33D-4B12-8F8C-6532BCC8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5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377AD-7CBB-4B50-A831-8E052C77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5543EF-EDBE-4A96-8F84-62F8A1A9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BF272C-A685-4E8E-B94F-A7B63A05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7631F6-F8B8-48F6-8391-FB388F72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80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AECBB6-822C-4849-8887-F30BE7674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B906AB-5E09-48BC-8EEB-0EDA908A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06646B-09A6-45A7-8435-FA9267DC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871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55B11-3F0E-4ACB-980F-C3DD45235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1B011-0316-4112-A80F-05DC21F43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9F692A-3116-4169-AD3B-170963CAE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1B1AA1-6993-4853-8AB5-5FB6A99A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B6B64D-7CD5-46DD-B086-85369307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DA6185-AA6B-422B-A4D7-9077EF9A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2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C7249-EC64-4EAE-8F15-2A4D1461C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8B3449-77DE-4412-B7C5-E4D99058F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1C87CB-E2A0-465C-827E-3EB905B1C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AD280-3459-4BF7-83EC-23E27726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E2297-D323-48B4-AFCA-9DDB84C6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B9D1A2-E7B3-4FFD-92DF-E6A3C34C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7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ED630D-3406-4DAE-A248-B7AEE70E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653CD7-15EB-4BF2-A85A-FDD6CD293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3C016-DE76-4CF0-AA85-A47CD7FBE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88D2D-9FAB-499F-A07B-9ED00175621C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9F7025-A7B7-48A7-97EA-2600C3B27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71BD0-F9D4-4448-8138-DBF550654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13A6A-E5F7-4DED-8FB3-8501EBE0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58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B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4450B0-445A-49DD-9C09-9D6C31E84343}"/>
              </a:ext>
            </a:extLst>
          </p:cNvPr>
          <p:cNvGrpSpPr/>
          <p:nvPr/>
        </p:nvGrpSpPr>
        <p:grpSpPr>
          <a:xfrm>
            <a:off x="3074980" y="2714658"/>
            <a:ext cx="6042039" cy="1428684"/>
            <a:chOff x="3074984" y="2267444"/>
            <a:chExt cx="6042039" cy="1428684"/>
          </a:xfrm>
        </p:grpSpPr>
        <p:pic>
          <p:nvPicPr>
            <p:cNvPr id="17" name="그림 16" descr="그리기이(가) 표시된 사진&#10;&#10;자동 생성된 설명">
              <a:extLst>
                <a:ext uri="{FF2B5EF4-FFF2-40B4-BE49-F238E27FC236}">
                  <a16:creationId xmlns:a16="http://schemas.microsoft.com/office/drawing/2014/main" id="{23D78C95-8398-4797-BF47-415089F7A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699" y="2267444"/>
              <a:ext cx="2830602" cy="5317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00B625-0C80-4CFD-B78C-CA529274EC8C}"/>
                </a:ext>
              </a:extLst>
            </p:cNvPr>
            <p:cNvSpPr txBox="1"/>
            <p:nvPr/>
          </p:nvSpPr>
          <p:spPr>
            <a:xfrm>
              <a:off x="3074984" y="3234463"/>
              <a:ext cx="604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딥러닝 기반 개인화 상품 추천 시스템</a:t>
              </a: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AiTEMS</a:t>
              </a:r>
              <a:endPara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5B01D30-2E75-499F-97B1-7DC25DD44417}"/>
              </a:ext>
            </a:extLst>
          </p:cNvPr>
          <p:cNvSpPr txBox="1"/>
          <p:nvPr/>
        </p:nvSpPr>
        <p:spPr>
          <a:xfrm>
            <a:off x="242308" y="195546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20-2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비즈니스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애널리틱스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캡스톤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 디자인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4504EE-7393-43EF-B623-E10B387F68D4}"/>
              </a:ext>
            </a:extLst>
          </p:cNvPr>
          <p:cNvSpPr txBox="1"/>
          <p:nvPr/>
        </p:nvSpPr>
        <p:spPr>
          <a:xfrm>
            <a:off x="7511297" y="6272574"/>
            <a:ext cx="449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박옥영 이은우 이주미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천세연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867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12F834-BC66-4CD1-9879-76358E85E9A9}"/>
              </a:ext>
            </a:extLst>
          </p:cNvPr>
          <p:cNvSpPr txBox="1"/>
          <p:nvPr/>
        </p:nvSpPr>
        <p:spPr>
          <a:xfrm>
            <a:off x="1371584" y="4262896"/>
            <a:ext cx="3095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후보 상품 추출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4BFB16-C37B-4728-9FEC-1ED5B88CA23B}"/>
              </a:ext>
            </a:extLst>
          </p:cNvPr>
          <p:cNvSpPr txBox="1"/>
          <p:nvPr/>
        </p:nvSpPr>
        <p:spPr>
          <a:xfrm>
            <a:off x="1651000" y="1253557"/>
            <a:ext cx="889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국내외 많은 쇼핑 사이트에서 활용되는 추천 모델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필터링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(Collaborative Filtering)’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044982-4852-4836-8943-9993AC586273}"/>
              </a:ext>
            </a:extLst>
          </p:cNvPr>
          <p:cNvSpPr txBox="1"/>
          <p:nvPr/>
        </p:nvSpPr>
        <p:spPr>
          <a:xfrm>
            <a:off x="2363623" y="2158989"/>
            <a:ext cx="746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쇼핑 페이지에 접근한 후 활동한 내역들을 기반으로 상품을 추천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455B9-ABAA-438C-8A7C-350C1628C962}"/>
              </a:ext>
            </a:extLst>
          </p:cNvPr>
          <p:cNvSpPr txBox="1"/>
          <p:nvPr/>
        </p:nvSpPr>
        <p:spPr>
          <a:xfrm>
            <a:off x="9696366" y="92758"/>
            <a:ext cx="238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쇼핑 추천 모델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1F81F1-CFE3-46AE-B764-E8DC012F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812595"/>
            <a:ext cx="92011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06B9E30-C1BF-451A-970D-0398FFF50F38}"/>
              </a:ext>
            </a:extLst>
          </p:cNvPr>
          <p:cNvSpPr/>
          <p:nvPr/>
        </p:nvSpPr>
        <p:spPr>
          <a:xfrm>
            <a:off x="-1" y="2578208"/>
            <a:ext cx="12192001" cy="2302551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기존에 쇼핑기록이 많지 않은 사용자들의 경우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추천이 제대로 이루어 지기 어려움</a:t>
            </a:r>
          </a:p>
        </p:txBody>
      </p:sp>
    </p:spTree>
    <p:extLst>
      <p:ext uri="{BB962C8B-B14F-4D97-AF65-F5344CB8AC3E}">
        <p14:creationId xmlns:p14="http://schemas.microsoft.com/office/powerpoint/2010/main" val="223444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312EFE-DB83-4983-8651-856B6B5E1350}"/>
              </a:ext>
            </a:extLst>
          </p:cNvPr>
          <p:cNvSpPr/>
          <p:nvPr/>
        </p:nvSpPr>
        <p:spPr>
          <a:xfrm>
            <a:off x="394138" y="1187101"/>
            <a:ext cx="11351172" cy="5084767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455B9-ABAA-438C-8A7C-350C1628C962}"/>
              </a:ext>
            </a:extLst>
          </p:cNvPr>
          <p:cNvSpPr txBox="1"/>
          <p:nvPr/>
        </p:nvSpPr>
        <p:spPr>
          <a:xfrm>
            <a:off x="9611406" y="92758"/>
            <a:ext cx="2473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만의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차별점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41F15D-3EE7-497C-9B9D-47F1CE1EC63C}"/>
              </a:ext>
            </a:extLst>
          </p:cNvPr>
          <p:cNvSpPr txBox="1"/>
          <p:nvPr/>
        </p:nvSpPr>
        <p:spPr>
          <a:xfrm>
            <a:off x="159244" y="4974844"/>
            <a:ext cx="609600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But,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검색채널을 통해서는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사용자들이 많이 찾는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인기상품이 상대적으로 더 잘 노출되는 경향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B8A847-11C2-44F3-A746-B50F83B02115}"/>
              </a:ext>
            </a:extLst>
          </p:cNvPr>
          <p:cNvGrpSpPr/>
          <p:nvPr/>
        </p:nvGrpSpPr>
        <p:grpSpPr>
          <a:xfrm>
            <a:off x="1178569" y="1829934"/>
            <a:ext cx="4057350" cy="2795444"/>
            <a:chOff x="1029822" y="2021891"/>
            <a:chExt cx="4057350" cy="279544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464EC30-4722-42EF-8C9C-7B38B0AEABDE}"/>
                </a:ext>
              </a:extLst>
            </p:cNvPr>
            <p:cNvSpPr/>
            <p:nvPr/>
          </p:nvSpPr>
          <p:spPr>
            <a:xfrm>
              <a:off x="2877779" y="3025549"/>
              <a:ext cx="1791786" cy="1791786"/>
            </a:xfrm>
            <a:prstGeom prst="ellipse">
              <a:avLst/>
            </a:prstGeom>
            <a:solidFill>
              <a:srgbClr val="59ABE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702CE1C-1B03-4E32-9376-C84666E84273}"/>
                </a:ext>
              </a:extLst>
            </p:cNvPr>
            <p:cNvSpPr/>
            <p:nvPr/>
          </p:nvSpPr>
          <p:spPr>
            <a:xfrm>
              <a:off x="1182086" y="2021891"/>
              <a:ext cx="2363190" cy="2363190"/>
            </a:xfrm>
            <a:prstGeom prst="ellipse">
              <a:avLst/>
            </a:prstGeom>
            <a:solidFill>
              <a:srgbClr val="17BB5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006021-8CC0-4282-8425-A086740E1834}"/>
                </a:ext>
              </a:extLst>
            </p:cNvPr>
            <p:cNvSpPr txBox="1"/>
            <p:nvPr/>
          </p:nvSpPr>
          <p:spPr>
            <a:xfrm>
              <a:off x="1029822" y="2109909"/>
              <a:ext cx="26677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r>
                <a:rPr lang="ko-KR" altLang="en-US" sz="4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억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여개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네이버에 등록된 쇼핑 상품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3A8188-89EE-48F5-BDA2-ED1DC3CFA172}"/>
                </a:ext>
              </a:extLst>
            </p:cNvPr>
            <p:cNvSpPr txBox="1"/>
            <p:nvPr/>
          </p:nvSpPr>
          <p:spPr>
            <a:xfrm>
              <a:off x="2419454" y="3429000"/>
              <a:ext cx="2667718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+ 400</a:t>
              </a:r>
              <a:r>
                <a:rPr lang="ko-KR" altLang="en-US" sz="4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여개</a:t>
              </a:r>
            </a:p>
            <a:p>
              <a:pPr algn="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매일 신규로 등록되는 상품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B04017F-F209-46DE-83CA-AC38C4AF0242}"/>
              </a:ext>
            </a:extLst>
          </p:cNvPr>
          <p:cNvSpPr/>
          <p:nvPr/>
        </p:nvSpPr>
        <p:spPr>
          <a:xfrm>
            <a:off x="5657382" y="2890204"/>
            <a:ext cx="1403970" cy="886674"/>
          </a:xfrm>
          <a:prstGeom prst="rightArrow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3D7A7C-A4E1-4695-A8D3-4AB6C881B895}"/>
              </a:ext>
            </a:extLst>
          </p:cNvPr>
          <p:cNvSpPr txBox="1"/>
          <p:nvPr/>
        </p:nvSpPr>
        <p:spPr>
          <a:xfrm>
            <a:off x="5936756" y="4974844"/>
            <a:ext cx="609600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취향을 파악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자체가 가진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취향 저격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요소와 매칭하여 보다 다양한 상품 추천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4" name="Picture 2" descr="네이버, 'AiTEMS(에이아이템즈)' 모바일 쇼핑판 시범 적용 - 이뉴스투데이">
            <a:extLst>
              <a:ext uri="{FF2B5EF4-FFF2-40B4-BE49-F238E27FC236}">
                <a16:creationId xmlns:a16="http://schemas.microsoft.com/office/drawing/2014/main" id="{8EC5D9E1-F223-4145-A1A0-5EAC62A7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97297" l="1528" r="97222">
                        <a14:foregroundMark x1="7222" y1="17568" x2="7222" y2="17568"/>
                        <a14:foregroundMark x1="21111" y1="42568" x2="21111" y2="42568"/>
                        <a14:foregroundMark x1="21806" y1="12162" x2="21806" y2="12162"/>
                        <a14:foregroundMark x1="2500" y1="70946" x2="2500" y2="70946"/>
                        <a14:foregroundMark x1="36944" y1="9459" x2="36944" y2="9459"/>
                        <a14:foregroundMark x1="54167" y1="8784" x2="54167" y2="8784"/>
                        <a14:foregroundMark x1="62500" y1="8784" x2="62500" y2="8784"/>
                        <a14:foregroundMark x1="80972" y1="8784" x2="80972" y2="8784"/>
                        <a14:foregroundMark x1="90694" y1="6081" x2="90694" y2="6081"/>
                        <a14:foregroundMark x1="97222" y1="14865" x2="97222" y2="14865"/>
                        <a14:foregroundMark x1="94722" y1="12162" x2="90417" y2="10135"/>
                        <a14:foregroundMark x1="92500" y1="47973" x2="94167" y2="47297"/>
                        <a14:foregroundMark x1="95972" y1="54054" x2="95972" y2="54054"/>
                        <a14:foregroundMark x1="90000" y1="96622" x2="92778" y2="96622"/>
                        <a14:foregroundMark x1="22083" y1="10811" x2="22778" y2="7432"/>
                        <a14:foregroundMark x1="22639" y1="10811" x2="22639" y2="10811"/>
                        <a14:foregroundMark x1="22639" y1="8784" x2="22639" y2="8784"/>
                        <a14:foregroundMark x1="24028" y1="18243" x2="24028" y2="18243"/>
                        <a14:foregroundMark x1="63472" y1="3378" x2="63472" y2="3378"/>
                        <a14:foregroundMark x1="62083" y1="6757" x2="63194" y2="12838"/>
                        <a14:foregroundMark x1="64028" y1="9459" x2="65278" y2="25000"/>
                        <a14:foregroundMark x1="65556" y1="27027" x2="68750" y2="67568"/>
                        <a14:foregroundMark x1="74722" y1="58108" x2="77639" y2="33784"/>
                        <a14:foregroundMark x1="78611" y1="20946" x2="80972" y2="18243"/>
                        <a14:foregroundMark x1="45972" y1="11486" x2="45694" y2="38514"/>
                        <a14:foregroundMark x1="36250" y1="11486" x2="39444" y2="10135"/>
                        <a14:foregroundMark x1="23611" y1="45946" x2="22917" y2="67568"/>
                        <a14:foregroundMark x1="14028" y1="72973" x2="14444" y2="78378"/>
                        <a14:foregroundMark x1="5278" y1="66892" x2="10556" y2="67568"/>
                        <a14:foregroundMark x1="11389" y1="38514" x2="14583" y2="70946"/>
                        <a14:foregroundMark x1="6806" y1="22973" x2="5556" y2="43243"/>
                        <a14:foregroundMark x1="1528" y1="90541" x2="3333" y2="70946"/>
                        <a14:foregroundMark x1="29167" y1="6757" x2="38472" y2="6757"/>
                        <a14:foregroundMark x1="34583" y1="15541" x2="34861" y2="87838"/>
                        <a14:foregroundMark x1="46250" y1="9459" x2="53750" y2="6757"/>
                        <a14:foregroundMark x1="53750" y1="6757" x2="54444" y2="6757"/>
                        <a14:foregroundMark x1="46250" y1="45270" x2="46806" y2="77703"/>
                        <a14:foregroundMark x1="48750" y1="92568" x2="54028" y2="92568"/>
                        <a14:foregroundMark x1="52778" y1="49324" x2="55417" y2="49324"/>
                        <a14:foregroundMark x1="56111" y1="10811" x2="57500" y2="9459"/>
                        <a14:foregroundMark x1="40000" y1="9459" x2="41389" y2="9459"/>
                        <a14:foregroundMark x1="62778" y1="41892" x2="62222" y2="62838"/>
                        <a14:foregroundMark x1="70139" y1="79054" x2="71389" y2="86486"/>
                        <a14:foregroundMark x1="80556" y1="42568" x2="80833" y2="53378"/>
                        <a14:foregroundMark x1="87222" y1="22297" x2="88194" y2="12162"/>
                        <a14:foregroundMark x1="80139" y1="87162" x2="80000" y2="78378"/>
                        <a14:foregroundMark x1="85972" y1="75000" x2="87639" y2="83108"/>
                        <a14:foregroundMark x1="95556" y1="90541" x2="97361" y2="85135"/>
                        <a14:foregroundMark x1="70833" y1="97297" x2="70833" y2="97297"/>
                        <a14:foregroundMark x1="86667" y1="35811" x2="88611" y2="42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721" y="3188144"/>
            <a:ext cx="1414671" cy="2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94ADA6B-CA56-49BE-AA1E-004E93156590}"/>
              </a:ext>
            </a:extLst>
          </p:cNvPr>
          <p:cNvGrpSpPr/>
          <p:nvPr/>
        </p:nvGrpSpPr>
        <p:grpSpPr>
          <a:xfrm>
            <a:off x="7154150" y="1642250"/>
            <a:ext cx="4041526" cy="3616824"/>
            <a:chOff x="7154150" y="1642250"/>
            <a:chExt cx="4041526" cy="361682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34F1435-7ED6-4DBB-BD8B-301F100DE6D2}"/>
                </a:ext>
              </a:extLst>
            </p:cNvPr>
            <p:cNvGrpSpPr/>
            <p:nvPr/>
          </p:nvGrpSpPr>
          <p:grpSpPr>
            <a:xfrm>
              <a:off x="7154150" y="2678475"/>
              <a:ext cx="1492543" cy="2580599"/>
              <a:chOff x="7450700" y="2678475"/>
              <a:chExt cx="1492543" cy="2580599"/>
            </a:xfrm>
          </p:grpSpPr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F9C908B3-8BA8-48B7-A634-13F35067D5CD}"/>
                  </a:ext>
                </a:extLst>
              </p:cNvPr>
              <p:cNvGrpSpPr/>
              <p:nvPr/>
            </p:nvGrpSpPr>
            <p:grpSpPr>
              <a:xfrm>
                <a:off x="7450700" y="2678475"/>
                <a:ext cx="1492543" cy="2580599"/>
                <a:chOff x="7550531" y="3249893"/>
                <a:chExt cx="1047996" cy="1811980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F3DA339-CAC1-411D-BC41-E3FD82423773}"/>
                    </a:ext>
                  </a:extLst>
                </p:cNvPr>
                <p:cNvSpPr/>
                <p:nvPr/>
              </p:nvSpPr>
              <p:spPr>
                <a:xfrm>
                  <a:off x="7748911" y="3249893"/>
                  <a:ext cx="651236" cy="6512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4" name="부분 원형 1023">
                  <a:extLst>
                    <a:ext uri="{FF2B5EF4-FFF2-40B4-BE49-F238E27FC236}">
                      <a16:creationId xmlns:a16="http://schemas.microsoft.com/office/drawing/2014/main" id="{2DEA191C-AB31-496C-B80D-948607AF6116}"/>
                    </a:ext>
                  </a:extLst>
                </p:cNvPr>
                <p:cNvSpPr/>
                <p:nvPr/>
              </p:nvSpPr>
              <p:spPr>
                <a:xfrm rot="5400000">
                  <a:off x="7424768" y="3888114"/>
                  <a:ext cx="1299522" cy="1047996"/>
                </a:xfrm>
                <a:prstGeom prst="pie">
                  <a:avLst>
                    <a:gd name="adj1" fmla="val 5403152"/>
                    <a:gd name="adj2" fmla="val 162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8A6B1E-0DD2-483C-B3C1-3B1C61D6432E}"/>
                  </a:ext>
                </a:extLst>
              </p:cNvPr>
              <p:cNvSpPr txBox="1"/>
              <p:nvPr/>
            </p:nvSpPr>
            <p:spPr>
              <a:xfrm>
                <a:off x="7565118" y="3523357"/>
                <a:ext cx="12635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사용자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취향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5A715B7-32A0-4541-A94F-50822DC43160}"/>
                </a:ext>
              </a:extLst>
            </p:cNvPr>
            <p:cNvGrpSpPr/>
            <p:nvPr/>
          </p:nvGrpSpPr>
          <p:grpSpPr>
            <a:xfrm>
              <a:off x="9611406" y="1642250"/>
              <a:ext cx="1563853" cy="1091152"/>
              <a:chOff x="9378303" y="1979140"/>
              <a:chExt cx="1563853" cy="1091152"/>
            </a:xfrm>
          </p:grpSpPr>
          <p:pic>
            <p:nvPicPr>
              <p:cNvPr id="23" name="그림 22" descr="표지판, 실외, 중지, 거리이(가) 표시된 사진&#10;&#10;자동 생성된 설명">
                <a:extLst>
                  <a:ext uri="{FF2B5EF4-FFF2-40B4-BE49-F238E27FC236}">
                    <a16:creationId xmlns:a16="http://schemas.microsoft.com/office/drawing/2014/main" id="{1FB10FA8-212E-44F8-BF3E-86534C85AF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279" b="48523"/>
              <a:stretch/>
            </p:blipFill>
            <p:spPr>
              <a:xfrm>
                <a:off x="9378303" y="1979140"/>
                <a:ext cx="1563853" cy="1091152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FB26A55-FA8B-49A4-887D-7392BBE7B348}"/>
                  </a:ext>
                </a:extLst>
              </p:cNvPr>
              <p:cNvSpPr txBox="1"/>
              <p:nvPr/>
            </p:nvSpPr>
            <p:spPr>
              <a:xfrm>
                <a:off x="9553889" y="2201550"/>
                <a:ext cx="12635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상품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요소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B4B58AF-CAD5-409F-B480-F35FE958F683}"/>
                </a:ext>
              </a:extLst>
            </p:cNvPr>
            <p:cNvGrpSpPr/>
            <p:nvPr/>
          </p:nvGrpSpPr>
          <p:grpSpPr>
            <a:xfrm>
              <a:off x="9641892" y="2693066"/>
              <a:ext cx="1553784" cy="1091152"/>
              <a:chOff x="9444052" y="2845849"/>
              <a:chExt cx="1553784" cy="1091152"/>
            </a:xfrm>
          </p:grpSpPr>
          <p:pic>
            <p:nvPicPr>
              <p:cNvPr id="30" name="그림 29" descr="표지판, 실외, 중지, 거리이(가) 표시된 사진&#10;&#10;자동 생성된 설명">
                <a:extLst>
                  <a:ext uri="{FF2B5EF4-FFF2-40B4-BE49-F238E27FC236}">
                    <a16:creationId xmlns:a16="http://schemas.microsoft.com/office/drawing/2014/main" id="{6EDEB28A-F668-4C24-8418-ADB781F490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523" r="48613"/>
              <a:stretch/>
            </p:blipFill>
            <p:spPr>
              <a:xfrm>
                <a:off x="9444052" y="2845849"/>
                <a:ext cx="1553784" cy="1091152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BE5958E-12F3-4DE8-B0CD-EDC6B976BF05}"/>
                  </a:ext>
                </a:extLst>
              </p:cNvPr>
              <p:cNvSpPr txBox="1"/>
              <p:nvPr/>
            </p:nvSpPr>
            <p:spPr>
              <a:xfrm>
                <a:off x="9553889" y="3103457"/>
                <a:ext cx="12635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상품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요소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48AC535-1267-42FE-9F47-338AD1D66471}"/>
                </a:ext>
              </a:extLst>
            </p:cNvPr>
            <p:cNvGrpSpPr/>
            <p:nvPr/>
          </p:nvGrpSpPr>
          <p:grpSpPr>
            <a:xfrm>
              <a:off x="9610915" y="3784004"/>
              <a:ext cx="1540530" cy="1060974"/>
              <a:chOff x="9412125" y="3776878"/>
              <a:chExt cx="1540530" cy="1060974"/>
            </a:xfrm>
          </p:grpSpPr>
          <p:pic>
            <p:nvPicPr>
              <p:cNvPr id="31" name="그림 30" descr="표지판, 실외, 중지, 거리이(가) 표시된 사진&#10;&#10;자동 생성된 설명">
                <a:extLst>
                  <a:ext uri="{FF2B5EF4-FFF2-40B4-BE49-F238E27FC236}">
                    <a16:creationId xmlns:a16="http://schemas.microsoft.com/office/drawing/2014/main" id="{3C0CD085-DB20-4310-AA84-1C3E7ABE93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51" t="49946"/>
              <a:stretch/>
            </p:blipFill>
            <p:spPr>
              <a:xfrm>
                <a:off x="9412125" y="3776878"/>
                <a:ext cx="1540530" cy="1060974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61F377-67D8-4FC7-B288-5AEAB10F81BF}"/>
                  </a:ext>
                </a:extLst>
              </p:cNvPr>
              <p:cNvSpPr txBox="1"/>
              <p:nvPr/>
            </p:nvSpPr>
            <p:spPr>
              <a:xfrm>
                <a:off x="9553889" y="4041320"/>
                <a:ext cx="12635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상품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</a:t>
                </a:r>
              </a:p>
              <a:p>
                <a:pPr algn="ctr"/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요소</a:t>
                </a:r>
                <a:endPara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5F64912-4CD8-4156-8CA6-6F1A39F8E3EC}"/>
                </a:ext>
              </a:extLst>
            </p:cNvPr>
            <p:cNvGrpSpPr/>
            <p:nvPr/>
          </p:nvGrpSpPr>
          <p:grpSpPr>
            <a:xfrm>
              <a:off x="8601463" y="2595815"/>
              <a:ext cx="1027954" cy="1585583"/>
              <a:chOff x="8465720" y="2600906"/>
              <a:chExt cx="1027954" cy="1585583"/>
            </a:xfrm>
          </p:grpSpPr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BB06CD00-A221-41AA-8C36-17D5D918DC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88205" y="2600906"/>
                <a:ext cx="1005469" cy="612906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D3C8A2C4-1280-4248-ABB4-07988C6A4B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5720" y="3429000"/>
                <a:ext cx="949885" cy="1011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16D5DBF9-AA30-4BE6-9775-710B48EE09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9662" y="3645896"/>
                <a:ext cx="949885" cy="540593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2C9364-B8A1-485B-BA3A-63AE71A828E9}"/>
                </a:ext>
              </a:extLst>
            </p:cNvPr>
            <p:cNvSpPr txBox="1"/>
            <p:nvPr/>
          </p:nvSpPr>
          <p:spPr>
            <a:xfrm>
              <a:off x="8744133" y="3430639"/>
              <a:ext cx="6645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매칭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D1CF9E-E3AB-46C8-A27A-5FC4253EB280}"/>
              </a:ext>
            </a:extLst>
          </p:cNvPr>
          <p:cNvSpPr/>
          <p:nvPr/>
        </p:nvSpPr>
        <p:spPr>
          <a:xfrm>
            <a:off x="0" y="2289769"/>
            <a:ext cx="12192001" cy="2857798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인지도가 없는 신규 상품일지라도 사용자 취향에 맞는 요소가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포함되어 있을 경우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상품과 동일하게 추천 대상이 됨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신규로 등록한 판매자의 상품들도 골고루 유통되는 효과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01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455B9-ABAA-438C-8A7C-350C1628C962}"/>
              </a:ext>
            </a:extLst>
          </p:cNvPr>
          <p:cNvSpPr txBox="1"/>
          <p:nvPr/>
        </p:nvSpPr>
        <p:spPr>
          <a:xfrm>
            <a:off x="9547287" y="92758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시스템 구조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546CA-9D2A-47C9-BC22-AC024F185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448" y="1510844"/>
            <a:ext cx="8060639" cy="43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14AB0D2-1B6D-48E2-8BDF-201181E062A3}"/>
              </a:ext>
            </a:extLst>
          </p:cNvPr>
          <p:cNvGrpSpPr/>
          <p:nvPr/>
        </p:nvGrpSpPr>
        <p:grpSpPr>
          <a:xfrm>
            <a:off x="376887" y="1201757"/>
            <a:ext cx="5338112" cy="3568163"/>
            <a:chOff x="514047" y="847427"/>
            <a:chExt cx="5338112" cy="356816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B7ABA44-65DB-40FE-8FE1-F4D16793CC10}"/>
                </a:ext>
              </a:extLst>
            </p:cNvPr>
            <p:cNvSpPr/>
            <p:nvPr/>
          </p:nvSpPr>
          <p:spPr>
            <a:xfrm>
              <a:off x="2358188" y="1941096"/>
              <a:ext cx="3493971" cy="2474494"/>
            </a:xfrm>
            <a:prstGeom prst="rect">
              <a:avLst/>
            </a:prstGeom>
            <a:noFill/>
            <a:ln w="38100">
              <a:solidFill>
                <a:srgbClr val="17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E8D49F-63C3-4F66-BA55-23B36A20F0DC}"/>
                </a:ext>
              </a:extLst>
            </p:cNvPr>
            <p:cNvSpPr txBox="1"/>
            <p:nvPr/>
          </p:nvSpPr>
          <p:spPr>
            <a:xfrm>
              <a:off x="514047" y="847427"/>
              <a:ext cx="368828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①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수억 개의 상품 중 사용자 집합의 취향과 대표적으로 어울리는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추천상품 후보들을 수 천개 추려 내기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270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455B9-ABAA-438C-8A7C-350C1628C962}"/>
              </a:ext>
            </a:extLst>
          </p:cNvPr>
          <p:cNvSpPr txBox="1"/>
          <p:nvPr/>
        </p:nvSpPr>
        <p:spPr>
          <a:xfrm>
            <a:off x="9547287" y="92758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시스템 구조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546CA-9D2A-47C9-BC22-AC024F185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448" y="1510844"/>
            <a:ext cx="8060639" cy="43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14AB0D2-1B6D-48E2-8BDF-201181E062A3}"/>
              </a:ext>
            </a:extLst>
          </p:cNvPr>
          <p:cNvGrpSpPr/>
          <p:nvPr/>
        </p:nvGrpSpPr>
        <p:grpSpPr>
          <a:xfrm>
            <a:off x="889164" y="1245713"/>
            <a:ext cx="6794171" cy="4868255"/>
            <a:chOff x="1026324" y="891383"/>
            <a:chExt cx="6794171" cy="486825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B7ABA44-65DB-40FE-8FE1-F4D16793CC10}"/>
                </a:ext>
              </a:extLst>
            </p:cNvPr>
            <p:cNvSpPr/>
            <p:nvPr/>
          </p:nvSpPr>
          <p:spPr>
            <a:xfrm>
              <a:off x="4147416" y="891384"/>
              <a:ext cx="3673079" cy="4868254"/>
            </a:xfrm>
            <a:prstGeom prst="rect">
              <a:avLst/>
            </a:prstGeom>
            <a:noFill/>
            <a:ln w="38100">
              <a:solidFill>
                <a:srgbClr val="17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E8D49F-63C3-4F66-BA55-23B36A20F0DC}"/>
                </a:ext>
              </a:extLst>
            </p:cNvPr>
            <p:cNvSpPr txBox="1"/>
            <p:nvPr/>
          </p:nvSpPr>
          <p:spPr>
            <a:xfrm>
              <a:off x="1026324" y="891383"/>
              <a:ext cx="304008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②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사용자의 쇼핑 관련 이력과 상품 메타정보를 인공신경망 기반 추천 모델에 적용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8A2DAE-DB49-406B-AD87-F83267701891}"/>
              </a:ext>
            </a:extLst>
          </p:cNvPr>
          <p:cNvSpPr txBox="1"/>
          <p:nvPr/>
        </p:nvSpPr>
        <p:spPr>
          <a:xfrm>
            <a:off x="7860724" y="1707378"/>
            <a:ext cx="3673079" cy="584775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이력에는 상품 검색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로그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로그 등 </a:t>
            </a:r>
            <a:r>
              <a:rPr lang="ko-KR" altLang="en-US" sz="1600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쇼핑 관련 로그가 반영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16423C-8D5E-49D5-8595-CCB9074A7E89}"/>
              </a:ext>
            </a:extLst>
          </p:cNvPr>
          <p:cNvSpPr txBox="1"/>
          <p:nvPr/>
        </p:nvSpPr>
        <p:spPr>
          <a:xfrm>
            <a:off x="7962479" y="4841834"/>
            <a:ext cx="3456460" cy="830997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메타 정보에는 상품명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카테고리명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가격대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판매처명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</a:t>
            </a:r>
            <a:r>
              <a:rPr lang="ko-KR" altLang="en-US" sz="1600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정보와 상품 이미지 정보를 모두 활용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E4A67E-6615-4140-BC8F-DD6826A25050}"/>
              </a:ext>
            </a:extLst>
          </p:cNvPr>
          <p:cNvSpPr txBox="1"/>
          <p:nvPr/>
        </p:nvSpPr>
        <p:spPr>
          <a:xfrm>
            <a:off x="8336299" y="5851713"/>
            <a:ext cx="3140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정보는 텍스트 정보들과 결합해 활용될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있도록 인공신경망의 하나인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컨볼루션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신경망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(CNN)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 변환한 후 사용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263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455B9-ABAA-438C-8A7C-350C1628C962}"/>
              </a:ext>
            </a:extLst>
          </p:cNvPr>
          <p:cNvSpPr txBox="1"/>
          <p:nvPr/>
        </p:nvSpPr>
        <p:spPr>
          <a:xfrm>
            <a:off x="9547287" y="92758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시스템 구조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546CA-9D2A-47C9-BC22-AC024F185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448" y="1510844"/>
            <a:ext cx="8060639" cy="43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14AB0D2-1B6D-48E2-8BDF-201181E062A3}"/>
              </a:ext>
            </a:extLst>
          </p:cNvPr>
          <p:cNvGrpSpPr/>
          <p:nvPr/>
        </p:nvGrpSpPr>
        <p:grpSpPr>
          <a:xfrm>
            <a:off x="6182767" y="2279865"/>
            <a:ext cx="5525630" cy="3044808"/>
            <a:chOff x="4147416" y="1153639"/>
            <a:chExt cx="5525630" cy="304480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B7ABA44-65DB-40FE-8FE1-F4D16793CC10}"/>
                </a:ext>
              </a:extLst>
            </p:cNvPr>
            <p:cNvSpPr/>
            <p:nvPr/>
          </p:nvSpPr>
          <p:spPr>
            <a:xfrm>
              <a:off x="4147416" y="1153639"/>
              <a:ext cx="3872835" cy="2505892"/>
            </a:xfrm>
            <a:prstGeom prst="rect">
              <a:avLst/>
            </a:prstGeom>
            <a:noFill/>
            <a:ln w="38100">
              <a:solidFill>
                <a:srgbClr val="17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E8D49F-63C3-4F66-BA55-23B36A20F0DC}"/>
                </a:ext>
              </a:extLst>
            </p:cNvPr>
            <p:cNvSpPr txBox="1"/>
            <p:nvPr/>
          </p:nvSpPr>
          <p:spPr>
            <a:xfrm>
              <a:off x="5645187" y="3829115"/>
              <a:ext cx="40278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③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수백 개의 개인별 맞춤 상품을 추천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662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id="{F787EB9E-3A9E-43DF-A1EE-2DAA7877016B}"/>
              </a:ext>
            </a:extLst>
          </p:cNvPr>
          <p:cNvSpPr/>
          <p:nvPr/>
        </p:nvSpPr>
        <p:spPr>
          <a:xfrm>
            <a:off x="394138" y="1014679"/>
            <a:ext cx="11351172" cy="5429612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F9ABF2D-A174-44FF-B5F0-9DDA0CFFCBDF}"/>
              </a:ext>
            </a:extLst>
          </p:cNvPr>
          <p:cNvSpPr/>
          <p:nvPr/>
        </p:nvSpPr>
        <p:spPr>
          <a:xfrm>
            <a:off x="1659298" y="1707926"/>
            <a:ext cx="3095897" cy="699180"/>
          </a:xfrm>
          <a:prstGeom prst="roundRect">
            <a:avLst/>
          </a:prstGeom>
          <a:solidFill>
            <a:srgbClr val="17BB59">
              <a:alpha val="30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취향 분석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C32C63-E0C0-414D-B421-D2B67D131CF7}"/>
              </a:ext>
            </a:extLst>
          </p:cNvPr>
          <p:cNvSpPr/>
          <p:nvPr/>
        </p:nvSpPr>
        <p:spPr>
          <a:xfrm>
            <a:off x="1659297" y="2860001"/>
            <a:ext cx="3095897" cy="699180"/>
          </a:xfrm>
          <a:prstGeom prst="roundRect">
            <a:avLst/>
          </a:prstGeom>
          <a:solidFill>
            <a:srgbClr val="129246">
              <a:alpha val="2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입력 감지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31B86F-4E15-4614-ADA6-2CF492D9D987}"/>
              </a:ext>
            </a:extLst>
          </p:cNvPr>
          <p:cNvSpPr/>
          <p:nvPr/>
        </p:nvSpPr>
        <p:spPr>
          <a:xfrm>
            <a:off x="1659295" y="4012076"/>
            <a:ext cx="3095897" cy="699180"/>
          </a:xfrm>
          <a:prstGeom prst="roundRect">
            <a:avLst/>
          </a:prstGeom>
          <a:solidFill>
            <a:srgbClr val="0F7B3B">
              <a:alpha val="29804"/>
            </a:srgbClr>
          </a:solidFill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후보 상품 추출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81514A-03CF-412F-ACB2-0AC537996977}"/>
              </a:ext>
            </a:extLst>
          </p:cNvPr>
          <p:cNvSpPr/>
          <p:nvPr/>
        </p:nvSpPr>
        <p:spPr>
          <a:xfrm>
            <a:off x="1659295" y="5164151"/>
            <a:ext cx="3095898" cy="699180"/>
          </a:xfrm>
          <a:prstGeom prst="roundRect">
            <a:avLst/>
          </a:prstGeom>
          <a:solidFill>
            <a:srgbClr val="0C5C2C">
              <a:alpha val="29804"/>
            </a:srgbClr>
          </a:solidFill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상품 설정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044982-4852-4836-8943-9993AC586273}"/>
              </a:ext>
            </a:extLst>
          </p:cNvPr>
          <p:cNvSpPr txBox="1"/>
          <p:nvPr/>
        </p:nvSpPr>
        <p:spPr>
          <a:xfrm>
            <a:off x="6219789" y="1695878"/>
            <a:ext cx="459297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취향이나 스타일에 대응하는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취향 벡터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생성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24DE9D-5C05-4CC1-8360-EA9CA0909BA7}"/>
              </a:ext>
            </a:extLst>
          </p:cNvPr>
          <p:cNvSpPr txBox="1"/>
          <p:nvPr/>
        </p:nvSpPr>
        <p:spPr>
          <a:xfrm>
            <a:off x="6219789" y="2847953"/>
            <a:ext cx="486225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선택한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메타 정보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찜 하기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 담기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63206-8651-4E86-B3D8-C05628509439}"/>
              </a:ext>
            </a:extLst>
          </p:cNvPr>
          <p:cNvSpPr txBox="1"/>
          <p:nvPr/>
        </p:nvSpPr>
        <p:spPr>
          <a:xfrm>
            <a:off x="6219789" y="3998653"/>
            <a:ext cx="495201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연관성 모델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 사용자에 의해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선택된 상품과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연관된 후보 상품들을 추출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AF823-4061-4A97-AF0D-5AED2C98CA18}"/>
              </a:ext>
            </a:extLst>
          </p:cNvPr>
          <p:cNvSpPr txBox="1"/>
          <p:nvPr/>
        </p:nvSpPr>
        <p:spPr>
          <a:xfrm>
            <a:off x="6219789" y="5149353"/>
            <a:ext cx="524891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취향 벡터와 후보 상품들의 표현 벡터를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비교하여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추천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C93C3-00CC-4D77-85A6-5C1447BE4E38}"/>
              </a:ext>
            </a:extLst>
          </p:cNvPr>
          <p:cNvSpPr txBox="1"/>
          <p:nvPr/>
        </p:nvSpPr>
        <p:spPr>
          <a:xfrm>
            <a:off x="9152948" y="92758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운영단계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화살표: 갈매기형 수장 20">
            <a:extLst>
              <a:ext uri="{FF2B5EF4-FFF2-40B4-BE49-F238E27FC236}">
                <a16:creationId xmlns:a16="http://schemas.microsoft.com/office/drawing/2014/main" id="{02C0B0EB-7468-4E7D-B154-B4B26B180D58}"/>
              </a:ext>
            </a:extLst>
          </p:cNvPr>
          <p:cNvSpPr/>
          <p:nvPr/>
        </p:nvSpPr>
        <p:spPr>
          <a:xfrm>
            <a:off x="5163873" y="1713136"/>
            <a:ext cx="647238" cy="693969"/>
          </a:xfrm>
          <a:prstGeom prst="chevron">
            <a:avLst/>
          </a:prstGeom>
          <a:solidFill>
            <a:srgbClr val="59ABE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화살표: 갈매기형 수장 82">
            <a:extLst>
              <a:ext uri="{FF2B5EF4-FFF2-40B4-BE49-F238E27FC236}">
                <a16:creationId xmlns:a16="http://schemas.microsoft.com/office/drawing/2014/main" id="{52D66EC7-8A52-4DB5-A515-B8CB33527252}"/>
              </a:ext>
            </a:extLst>
          </p:cNvPr>
          <p:cNvSpPr/>
          <p:nvPr/>
        </p:nvSpPr>
        <p:spPr>
          <a:xfrm>
            <a:off x="5163873" y="2860001"/>
            <a:ext cx="647238" cy="693969"/>
          </a:xfrm>
          <a:prstGeom prst="chevron">
            <a:avLst/>
          </a:prstGeom>
          <a:solidFill>
            <a:srgbClr val="59ABE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화살표: 갈매기형 수장 83">
            <a:extLst>
              <a:ext uri="{FF2B5EF4-FFF2-40B4-BE49-F238E27FC236}">
                <a16:creationId xmlns:a16="http://schemas.microsoft.com/office/drawing/2014/main" id="{E1DD3D49-69B9-4B28-B134-D3132AE6F59C}"/>
              </a:ext>
            </a:extLst>
          </p:cNvPr>
          <p:cNvSpPr/>
          <p:nvPr/>
        </p:nvSpPr>
        <p:spPr>
          <a:xfrm>
            <a:off x="5163873" y="4027959"/>
            <a:ext cx="647238" cy="693969"/>
          </a:xfrm>
          <a:prstGeom prst="chevron">
            <a:avLst/>
          </a:prstGeom>
          <a:solidFill>
            <a:srgbClr val="59ABE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화살표: 갈매기형 수장 84">
            <a:extLst>
              <a:ext uri="{FF2B5EF4-FFF2-40B4-BE49-F238E27FC236}">
                <a16:creationId xmlns:a16="http://schemas.microsoft.com/office/drawing/2014/main" id="{1BA3FA56-D24B-46E8-851C-E29D1002E593}"/>
              </a:ext>
            </a:extLst>
          </p:cNvPr>
          <p:cNvSpPr/>
          <p:nvPr/>
        </p:nvSpPr>
        <p:spPr>
          <a:xfrm>
            <a:off x="5163873" y="5149353"/>
            <a:ext cx="647238" cy="693969"/>
          </a:xfrm>
          <a:prstGeom prst="chevron">
            <a:avLst/>
          </a:prstGeom>
          <a:solidFill>
            <a:srgbClr val="59ABE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CB48B2-5478-4786-8893-D7FF1E960A5E}"/>
              </a:ext>
            </a:extLst>
          </p:cNvPr>
          <p:cNvSpPr txBox="1"/>
          <p:nvPr/>
        </p:nvSpPr>
        <p:spPr>
          <a:xfrm>
            <a:off x="2329438" y="1240796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토픽 모델 생성</a:t>
            </a:r>
          </a:p>
        </p:txBody>
      </p:sp>
    </p:spTree>
    <p:extLst>
      <p:ext uri="{BB962C8B-B14F-4D97-AF65-F5344CB8AC3E}">
        <p14:creationId xmlns:p14="http://schemas.microsoft.com/office/powerpoint/2010/main" val="310613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455B9-ABAA-438C-8A7C-350C1628C962}"/>
              </a:ext>
            </a:extLst>
          </p:cNvPr>
          <p:cNvSpPr txBox="1"/>
          <p:nvPr/>
        </p:nvSpPr>
        <p:spPr>
          <a:xfrm>
            <a:off x="8994250" y="92758"/>
            <a:ext cx="309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인공신경망 기반 추천 모델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CF685D-468D-44FC-BC7E-0324697F5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4" y="914790"/>
            <a:ext cx="7956884" cy="563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A985BD-550C-46E4-A98E-ECBED166F34B}"/>
              </a:ext>
            </a:extLst>
          </p:cNvPr>
          <p:cNvSpPr txBox="1"/>
          <p:nvPr/>
        </p:nvSpPr>
        <p:spPr>
          <a:xfrm>
            <a:off x="6096001" y="1725113"/>
            <a:ext cx="5512715" cy="1308050"/>
          </a:xfrm>
          <a:prstGeom prst="rect">
            <a:avLst/>
          </a:prstGeom>
          <a:solidFill>
            <a:srgbClr val="4D4D4D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sz="1600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EMBED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쇼핑 관련 정보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 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상품 정보와 같은 서로 다른</a:t>
            </a:r>
            <a:endParaRPr lang="en-US" altLang="ko-KR" sz="160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형태의 입력 정보들은 먼저 가상 공간 위에 표현 가능한 고차원의</a:t>
            </a:r>
            <a:endParaRPr lang="en-US" altLang="ko-KR" sz="160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벡터로 변환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sz="1600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된 벡터를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모두 병합하여 입력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벡터를 생성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5E568D-5F69-489F-80CC-C80C62B65484}"/>
              </a:ext>
            </a:extLst>
          </p:cNvPr>
          <p:cNvSpPr txBox="1"/>
          <p:nvPr/>
        </p:nvSpPr>
        <p:spPr>
          <a:xfrm>
            <a:off x="6096000" y="5151535"/>
            <a:ext cx="5638799" cy="1308050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sz="1600" i="0" dirty="0">
                <a:solidFill>
                  <a:srgbClr val="17BB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HIDDEN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 후 기존에 학습된 </a:t>
            </a:r>
            <a:r>
              <a:rPr lang="ko-KR" altLang="en-US" sz="1600" i="0" dirty="0" err="1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은닉층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(hidden layer) 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내 가중치</a:t>
            </a:r>
            <a:endParaRPr lang="en-US" altLang="ko-KR" sz="160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행렬 연산과 활성화 함수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i="0" dirty="0" err="1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; Rectified Linear Unit)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sz="1600" i="0" dirty="0">
                <a:solidFill>
                  <a:srgbClr val="17BB5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상품을 구매할 확률이 얼마나 될지 예측하는 </a:t>
            </a:r>
            <a:endParaRPr lang="en-US" altLang="ko-KR" sz="160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비 예측 점수가 도출되게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됨</a:t>
            </a:r>
          </a:p>
        </p:txBody>
      </p:sp>
    </p:spTree>
    <p:extLst>
      <p:ext uri="{BB962C8B-B14F-4D97-AF65-F5344CB8AC3E}">
        <p14:creationId xmlns:p14="http://schemas.microsoft.com/office/powerpoint/2010/main" val="104529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4BFB16-C37B-4728-9FEC-1ED5B88CA23B}"/>
              </a:ext>
            </a:extLst>
          </p:cNvPr>
          <p:cNvSpPr txBox="1"/>
          <p:nvPr/>
        </p:nvSpPr>
        <p:spPr>
          <a:xfrm>
            <a:off x="4413446" y="898731"/>
            <a:ext cx="335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토픽 모델 생성하기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455B9-ABAA-438C-8A7C-350C1628C962}"/>
              </a:ext>
            </a:extLst>
          </p:cNvPr>
          <p:cNvSpPr txBox="1"/>
          <p:nvPr/>
        </p:nvSpPr>
        <p:spPr>
          <a:xfrm>
            <a:off x="10241263" y="92758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토픽 모델 생성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836E474-6F1C-474B-9EC1-C5AB791B90FD}"/>
              </a:ext>
            </a:extLst>
          </p:cNvPr>
          <p:cNvGrpSpPr/>
          <p:nvPr/>
        </p:nvGrpSpPr>
        <p:grpSpPr>
          <a:xfrm>
            <a:off x="454123" y="1360661"/>
            <a:ext cx="7112265" cy="5052102"/>
            <a:chOff x="767787" y="1551898"/>
            <a:chExt cx="7112265" cy="505210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1B947A5-7868-4B5A-8E5B-1145F3C7DD81}"/>
                </a:ext>
              </a:extLst>
            </p:cNvPr>
            <p:cNvGrpSpPr/>
            <p:nvPr/>
          </p:nvGrpSpPr>
          <p:grpSpPr>
            <a:xfrm>
              <a:off x="767787" y="1551898"/>
              <a:ext cx="5638800" cy="3448101"/>
              <a:chOff x="767787" y="1551898"/>
              <a:chExt cx="5638800" cy="344810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30A8762-A1A0-4EFE-9CC4-79BDD01E6E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77" t="14428"/>
              <a:stretch/>
            </p:blipFill>
            <p:spPr>
              <a:xfrm>
                <a:off x="767787" y="1946114"/>
                <a:ext cx="5638800" cy="305388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F405B4C-752F-42F2-8C31-1F58A154DF64}"/>
                  </a:ext>
                </a:extLst>
              </p:cNvPr>
              <p:cNvSpPr/>
              <p:nvPr/>
            </p:nvSpPr>
            <p:spPr>
              <a:xfrm>
                <a:off x="3321835" y="1995368"/>
                <a:ext cx="1761701" cy="408636"/>
              </a:xfrm>
              <a:prstGeom prst="rect">
                <a:avLst/>
              </a:prstGeom>
              <a:noFill/>
              <a:ln w="38100">
                <a:solidFill>
                  <a:srgbClr val="17BB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67C29A-9A94-4D95-BE66-943864A710AF}"/>
                  </a:ext>
                </a:extLst>
              </p:cNvPr>
              <p:cNvSpPr txBox="1"/>
              <p:nvPr/>
            </p:nvSpPr>
            <p:spPr>
              <a:xfrm>
                <a:off x="3321835" y="1551898"/>
                <a:ext cx="2058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17BB59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:r>
                  <a:rPr lang="ko-KR" altLang="en-US" dirty="0">
                    <a:solidFill>
                      <a:srgbClr val="17BB59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상품의 명칭</a:t>
                </a:r>
                <a:r>
                  <a:rPr lang="en-US" altLang="ko-KR" dirty="0">
                    <a:solidFill>
                      <a:srgbClr val="17BB59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(t1)</a:t>
                </a:r>
                <a:endParaRPr lang="ko-KR" altLang="en-US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F58D9A5-8DAE-422D-9613-A355BF12F712}"/>
                </a:ext>
              </a:extLst>
            </p:cNvPr>
            <p:cNvGrpSpPr/>
            <p:nvPr/>
          </p:nvGrpSpPr>
          <p:grpSpPr>
            <a:xfrm>
              <a:off x="3140545" y="2527514"/>
              <a:ext cx="4739507" cy="4076486"/>
              <a:chOff x="3321835" y="2521350"/>
              <a:chExt cx="4479631" cy="385296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207D818-FB93-42FE-8B74-259EFED3D1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89" t="-4366" r="27056" b="1"/>
              <a:stretch/>
            </p:blipFill>
            <p:spPr>
              <a:xfrm>
                <a:off x="3321835" y="2521350"/>
                <a:ext cx="4479631" cy="38529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73E8659-B022-4196-9730-496FEA0A8F9D}"/>
                  </a:ext>
                </a:extLst>
              </p:cNvPr>
              <p:cNvSpPr/>
              <p:nvPr/>
            </p:nvSpPr>
            <p:spPr>
              <a:xfrm>
                <a:off x="5083536" y="3964915"/>
                <a:ext cx="2438982" cy="2304860"/>
              </a:xfrm>
              <a:prstGeom prst="rect">
                <a:avLst/>
              </a:prstGeom>
              <a:noFill/>
              <a:ln w="38100">
                <a:solidFill>
                  <a:srgbClr val="17BB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4A161E-BCE8-486E-AD14-36CE93007931}"/>
                  </a:ext>
                </a:extLst>
              </p:cNvPr>
              <p:cNvSpPr txBox="1"/>
              <p:nvPr/>
            </p:nvSpPr>
            <p:spPr>
              <a:xfrm>
                <a:off x="5046603" y="3545761"/>
                <a:ext cx="2058526" cy="349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17BB59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</a:t>
                </a:r>
                <a:r>
                  <a:rPr lang="ko-KR" altLang="en-US" dirty="0">
                    <a:solidFill>
                      <a:srgbClr val="17BB59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상세한 설명</a:t>
                </a:r>
                <a:r>
                  <a:rPr lang="en-US" altLang="ko-KR" dirty="0">
                    <a:solidFill>
                      <a:srgbClr val="17BB59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(t2)</a:t>
                </a:r>
                <a:endParaRPr lang="ko-KR" altLang="en-US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B5A2423-6622-48AE-A752-97ED0461C89A}"/>
              </a:ext>
            </a:extLst>
          </p:cNvPr>
          <p:cNvSpPr txBox="1"/>
          <p:nvPr/>
        </p:nvSpPr>
        <p:spPr>
          <a:xfrm>
            <a:off x="7793416" y="1474619"/>
            <a:ext cx="4055684" cy="3908762"/>
          </a:xfrm>
          <a:prstGeom prst="rect">
            <a:avLst/>
          </a:prstGeom>
          <a:solidFill>
            <a:srgbClr val="4D4D4D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등록된 상품에 대한 정보에는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상품의 명칭</a:t>
            </a:r>
            <a:r>
              <a:rPr lang="en-US" altLang="ko-KR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(t1), </a:t>
            </a: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상세한 설명</a:t>
            </a:r>
            <a:r>
              <a:rPr lang="en-US" altLang="ko-KR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(t2)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같이 텍스트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(text)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형성된 정보들이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포함되어 있음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하나의 상품을 설명하는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text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정보들은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스타일을 표현하는 것으로 가정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spcAft>
                <a:spcPts val="600"/>
              </a:spcAft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추출한 텍스트 정보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(t1, t2, …)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LDA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기법을 적용하여 학습시키면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토픽 모델 생성할 수 있음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DF956E-3627-44E1-9B52-541CDC0B7812}"/>
              </a:ext>
            </a:extLst>
          </p:cNvPr>
          <p:cNvSpPr txBox="1"/>
          <p:nvPr/>
        </p:nvSpPr>
        <p:spPr>
          <a:xfrm>
            <a:off x="8087538" y="5626042"/>
            <a:ext cx="376156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*LDA(Latent Dirichlet Allocation):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잠재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디리클레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할당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 처리에서 주어진 문서에 어떤 주제들이 존재하는지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서술하는 대한 확률적 토픽모델 기법 중 하나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8528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D4FEC8-0EC0-4F06-AEAE-F85DDEE35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4" b="44313"/>
          <a:stretch/>
        </p:blipFill>
        <p:spPr bwMode="auto">
          <a:xfrm>
            <a:off x="1611116" y="1070241"/>
            <a:ext cx="8963614" cy="38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9772FA-58D1-4D3B-A9B7-3077767958C2}"/>
              </a:ext>
            </a:extLst>
          </p:cNvPr>
          <p:cNvSpPr txBox="1"/>
          <p:nvPr/>
        </p:nvSpPr>
        <p:spPr>
          <a:xfrm>
            <a:off x="7759938" y="92758"/>
            <a:ext cx="4325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토픽 모델링으로 선호 스타일벡터 추출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C1CC0-DDA0-4DB5-BC24-27EA1B954678}"/>
              </a:ext>
            </a:extLst>
          </p:cNvPr>
          <p:cNvSpPr txBox="1"/>
          <p:nvPr/>
        </p:nvSpPr>
        <p:spPr>
          <a:xfrm>
            <a:off x="302073" y="5230969"/>
            <a:ext cx="5810342" cy="723275"/>
          </a:xfrm>
          <a:prstGeom prst="rect">
            <a:avLst/>
          </a:prstGeom>
          <a:solidFill>
            <a:srgbClr val="4D4D4D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클릭한 </a:t>
            </a: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이력정보</a:t>
            </a:r>
            <a:r>
              <a:rPr lang="en-US" altLang="ko-KR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(h1)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상품정보에 포함된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정보를 추출하면 사용자의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단어집합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형성할 수 있음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6D667C-443B-4099-8FB2-D1F85E36FF10}"/>
              </a:ext>
            </a:extLst>
          </p:cNvPr>
          <p:cNvGrpSpPr/>
          <p:nvPr/>
        </p:nvGrpSpPr>
        <p:grpSpPr>
          <a:xfrm>
            <a:off x="565058" y="2101510"/>
            <a:ext cx="4794342" cy="2815470"/>
            <a:chOff x="565058" y="2101510"/>
            <a:chExt cx="4794342" cy="281547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995C89-8CB8-4BD5-92FB-3B95D7FE02A5}"/>
                </a:ext>
              </a:extLst>
            </p:cNvPr>
            <p:cNvSpPr/>
            <p:nvPr/>
          </p:nvSpPr>
          <p:spPr>
            <a:xfrm>
              <a:off x="2216080" y="2101510"/>
              <a:ext cx="3143320" cy="2815470"/>
            </a:xfrm>
            <a:prstGeom prst="rect">
              <a:avLst/>
            </a:prstGeom>
            <a:noFill/>
            <a:ln w="38100">
              <a:solidFill>
                <a:srgbClr val="17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483477-EE19-41B2-B294-B3CDF9B4AF8C}"/>
                </a:ext>
              </a:extLst>
            </p:cNvPr>
            <p:cNvSpPr txBox="1"/>
            <p:nvPr/>
          </p:nvSpPr>
          <p:spPr>
            <a:xfrm>
              <a:off x="565058" y="2101510"/>
              <a:ext cx="16510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이력정보</a:t>
              </a:r>
              <a:r>
                <a:rPr lang="en-US" altLang="ko-KR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(h1) :</a:t>
              </a:r>
              <a:endParaRPr lang="ko-KR" altLang="en-US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E6ACDB-8CA1-47FC-885B-23BE3E818AAC}"/>
              </a:ext>
            </a:extLst>
          </p:cNvPr>
          <p:cNvGrpSpPr/>
          <p:nvPr/>
        </p:nvGrpSpPr>
        <p:grpSpPr>
          <a:xfrm>
            <a:off x="6832603" y="2440411"/>
            <a:ext cx="5238301" cy="2120900"/>
            <a:chOff x="6832603" y="2440411"/>
            <a:chExt cx="5238301" cy="2120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0F18A2D-2338-4B59-8E6D-36B5475B6E07}"/>
                </a:ext>
              </a:extLst>
            </p:cNvPr>
            <p:cNvSpPr/>
            <p:nvPr/>
          </p:nvSpPr>
          <p:spPr>
            <a:xfrm>
              <a:off x="6832603" y="2440411"/>
              <a:ext cx="3136898" cy="2120900"/>
            </a:xfrm>
            <a:prstGeom prst="rect">
              <a:avLst/>
            </a:prstGeom>
            <a:noFill/>
            <a:ln w="38100">
              <a:solidFill>
                <a:srgbClr val="17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47A767-244B-4485-94EB-0D5650971E2C}"/>
                </a:ext>
              </a:extLst>
            </p:cNvPr>
            <p:cNvSpPr txBox="1"/>
            <p:nvPr/>
          </p:nvSpPr>
          <p:spPr>
            <a:xfrm>
              <a:off x="10037577" y="2470842"/>
              <a:ext cx="203332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선호 스타일 벡터</a:t>
              </a:r>
              <a:endParaRPr lang="en-US" altLang="ko-KR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(v1, v2)</a:t>
              </a:r>
              <a:endParaRPr lang="ko-KR" altLang="en-US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D8A237-450A-4B13-9ADA-A3763182D6D9}"/>
                </a:ext>
              </a:extLst>
            </p:cNvPr>
            <p:cNvSpPr txBox="1"/>
            <p:nvPr/>
          </p:nvSpPr>
          <p:spPr>
            <a:xfrm>
              <a:off x="10037577" y="3329811"/>
              <a:ext cx="2033327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선호 스타일</a:t>
              </a:r>
              <a:endParaRPr lang="en-US" altLang="ko-KR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표현</a:t>
              </a:r>
              <a:r>
                <a:rPr lang="en-US" altLang="ko-KR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(e1, e2)</a:t>
              </a:r>
              <a:endParaRPr lang="ko-KR" altLang="en-US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30FEC9A-EA13-42C7-BEA3-C7C924404A1F}"/>
              </a:ext>
            </a:extLst>
          </p:cNvPr>
          <p:cNvSpPr txBox="1"/>
          <p:nvPr/>
        </p:nvSpPr>
        <p:spPr>
          <a:xfrm>
            <a:off x="6485985" y="5230969"/>
            <a:ext cx="5403942" cy="723275"/>
          </a:xfrm>
          <a:prstGeom prst="rect">
            <a:avLst/>
          </a:prstGeom>
          <a:solidFill>
            <a:srgbClr val="4D4D4D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단어집합을 토픽 모델에 입력하면 </a:t>
            </a: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선호 스타일 벡터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선호 스타일 표현</a:t>
            </a:r>
            <a:r>
              <a:rPr lang="en-US" altLang="ko-KR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(e1, e2)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생성할 수 있음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55EF33B-8276-4E68-B207-37FFB8B93797}"/>
              </a:ext>
            </a:extLst>
          </p:cNvPr>
          <p:cNvSpPr/>
          <p:nvPr/>
        </p:nvSpPr>
        <p:spPr>
          <a:xfrm>
            <a:off x="5622248" y="4271754"/>
            <a:ext cx="980334" cy="680270"/>
          </a:xfrm>
          <a:prstGeom prst="rightArrow">
            <a:avLst/>
          </a:prstGeom>
          <a:solidFill>
            <a:srgbClr val="17BB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4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D4FEC8-0EC0-4F06-AEAE-F85DDEE35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4" b="2781"/>
          <a:stretch/>
        </p:blipFill>
        <p:spPr bwMode="auto">
          <a:xfrm>
            <a:off x="298404" y="1017425"/>
            <a:ext cx="6856555" cy="55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854119-64B3-4F5E-80E3-90FAAA603398}"/>
              </a:ext>
            </a:extLst>
          </p:cNvPr>
          <p:cNvSpPr txBox="1"/>
          <p:nvPr/>
        </p:nvSpPr>
        <p:spPr>
          <a:xfrm>
            <a:off x="7224855" y="1497974"/>
            <a:ext cx="4584340" cy="2846933"/>
          </a:xfrm>
          <a:prstGeom prst="rect">
            <a:avLst/>
          </a:prstGeom>
          <a:solidFill>
            <a:srgbClr val="4D4D4D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“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아이보리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”, “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러블리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단어에 대응하는 스타일을 선호하지만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“, “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섹시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단어에 대응하는 스타일을 선호함을 알 수 있음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>
              <a:spcAft>
                <a:spcPts val="600"/>
              </a:spcAft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토픽 모델링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</a:t>
            </a: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사용자들의 선호</a:t>
            </a:r>
            <a:endParaRPr lang="en-US" altLang="ko-KR" dirty="0">
              <a:solidFill>
                <a:srgbClr val="17BB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스타일을 판별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있으며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선호 스타일 벡터</a:t>
            </a:r>
            <a:r>
              <a:rPr lang="en-US" altLang="ko-KR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(v1, v2)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나타낼 수 있음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4686C0-4147-4780-904E-87493FE8C42A}"/>
              </a:ext>
            </a:extLst>
          </p:cNvPr>
          <p:cNvGrpSpPr/>
          <p:nvPr/>
        </p:nvGrpSpPr>
        <p:grpSpPr>
          <a:xfrm>
            <a:off x="560227" y="3753562"/>
            <a:ext cx="11003530" cy="2761538"/>
            <a:chOff x="661828" y="3718313"/>
            <a:chExt cx="11003530" cy="276153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39F1A70-FA9B-4F29-9722-C3C973E5A750}"/>
                </a:ext>
              </a:extLst>
            </p:cNvPr>
            <p:cNvSpPr/>
            <p:nvPr/>
          </p:nvSpPr>
          <p:spPr>
            <a:xfrm>
              <a:off x="661828" y="3718313"/>
              <a:ext cx="6234273" cy="2761538"/>
            </a:xfrm>
            <a:prstGeom prst="rect">
              <a:avLst/>
            </a:prstGeom>
            <a:noFill/>
            <a:ln w="38100">
              <a:solidFill>
                <a:srgbClr val="17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C0403A-2815-4ADF-A969-9BA5BC7589C8}"/>
                </a:ext>
              </a:extLst>
            </p:cNvPr>
            <p:cNvSpPr txBox="1"/>
            <p:nvPr/>
          </p:nvSpPr>
          <p:spPr>
            <a:xfrm>
              <a:off x="7410857" y="4883182"/>
              <a:ext cx="4254501" cy="1308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</a:t>
              </a:r>
              <a:r>
                <a:rPr lang="en-US" altLang="ko-KR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r>
                <a:rPr lang="ko-KR" altLang="en-US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와는 상이한 이력정보</a:t>
              </a:r>
              <a:r>
                <a:rPr lang="en-US" altLang="ko-KR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(h2)</a:t>
              </a:r>
              <a:r>
                <a:rPr lang="ko-KR" altLang="en-US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</a:t>
              </a:r>
              <a:endParaRPr lang="en-US" altLang="ko-KR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</a:t>
              </a:r>
              <a:r>
                <a:rPr lang="ko-KR" altLang="en-US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토픽 모델링 이후 추출되는 선호 스타일</a:t>
              </a:r>
              <a:endParaRPr lang="en-US" altLang="ko-KR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벡터</a:t>
              </a:r>
              <a:r>
                <a:rPr lang="en-US" altLang="ko-KR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(v3, v4), </a:t>
              </a:r>
              <a:r>
                <a:rPr lang="ko-KR" altLang="en-US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선호 스타일 표현</a:t>
              </a:r>
              <a:r>
                <a:rPr lang="en-US" altLang="ko-KR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(e3, e4)</a:t>
              </a:r>
              <a:r>
                <a:rPr lang="ko-KR" altLang="en-US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</a:t>
              </a:r>
              <a:endParaRPr lang="en-US" altLang="ko-KR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상이하게 됨</a:t>
              </a:r>
              <a:r>
                <a:rPr lang="en-US" altLang="ko-KR" sz="1600" dirty="0">
                  <a:solidFill>
                    <a:srgbClr val="17BB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73D4ED-E904-43A6-9D38-D1EFDD1ED127}"/>
              </a:ext>
            </a:extLst>
          </p:cNvPr>
          <p:cNvSpPr txBox="1"/>
          <p:nvPr/>
        </p:nvSpPr>
        <p:spPr>
          <a:xfrm>
            <a:off x="7759938" y="92758"/>
            <a:ext cx="4325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토픽 모델링으로 선호 스타일벡터 추출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71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FDA4DA-B89A-4587-87FE-523F19AE52D6}"/>
              </a:ext>
            </a:extLst>
          </p:cNvPr>
          <p:cNvSpPr txBox="1"/>
          <p:nvPr/>
        </p:nvSpPr>
        <p:spPr>
          <a:xfrm>
            <a:off x="1526267" y="3044279"/>
            <a:ext cx="1869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19CD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4400" dirty="0">
              <a:solidFill>
                <a:srgbClr val="19CD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992353-CD8E-4480-8634-181B1321EF33}"/>
              </a:ext>
            </a:extLst>
          </p:cNvPr>
          <p:cNvSpPr/>
          <p:nvPr/>
        </p:nvSpPr>
        <p:spPr>
          <a:xfrm>
            <a:off x="4972692" y="0"/>
            <a:ext cx="7219308" cy="6858000"/>
          </a:xfrm>
          <a:prstGeom prst="rect">
            <a:avLst/>
          </a:prstGeom>
          <a:solidFill>
            <a:srgbClr val="17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E58D6E-C20D-4105-ACC1-C192F788450C}"/>
              </a:ext>
            </a:extLst>
          </p:cNvPr>
          <p:cNvSpPr txBox="1"/>
          <p:nvPr/>
        </p:nvSpPr>
        <p:spPr>
          <a:xfrm>
            <a:off x="7125993" y="2281199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도입 배경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37060-B49A-41D0-87A7-F609F59B2CA1}"/>
              </a:ext>
            </a:extLst>
          </p:cNvPr>
          <p:cNvSpPr txBox="1"/>
          <p:nvPr/>
        </p:nvSpPr>
        <p:spPr>
          <a:xfrm>
            <a:off x="7125993" y="2979842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B2DB3-9B74-47A0-96D4-3D4A13E40CCB}"/>
              </a:ext>
            </a:extLst>
          </p:cNvPr>
          <p:cNvSpPr txBox="1"/>
          <p:nvPr/>
        </p:nvSpPr>
        <p:spPr>
          <a:xfrm>
            <a:off x="7125993" y="3678485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E522C-322A-46B5-9CC1-7DE3F142FB64}"/>
              </a:ext>
            </a:extLst>
          </p:cNvPr>
          <p:cNvSpPr txBox="1"/>
          <p:nvPr/>
        </p:nvSpPr>
        <p:spPr>
          <a:xfrm>
            <a:off x="7125993" y="4377128"/>
            <a:ext cx="3445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성과 및 의의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226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2808E-39C0-4470-9C37-44872707E1D2}"/>
              </a:ext>
            </a:extLst>
          </p:cNvPr>
          <p:cNvSpPr txBox="1"/>
          <p:nvPr/>
        </p:nvSpPr>
        <p:spPr>
          <a:xfrm>
            <a:off x="6163347" y="92758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특성벡터 생성과 유사도 계산으로 추천 후보 상품 추출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21CFE-051B-4BD5-A39D-4ACE13BDF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15" y="978176"/>
            <a:ext cx="7109032" cy="545687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4907335-6579-4FC7-8B2F-BEB35A83D243}"/>
              </a:ext>
            </a:extLst>
          </p:cNvPr>
          <p:cNvGrpSpPr/>
          <p:nvPr/>
        </p:nvGrpSpPr>
        <p:grpSpPr>
          <a:xfrm>
            <a:off x="7330573" y="2802833"/>
            <a:ext cx="4500795" cy="2407204"/>
            <a:chOff x="7330573" y="3168006"/>
            <a:chExt cx="4500795" cy="24072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B243E2-3693-4E23-8175-D7500B20D85B}"/>
                </a:ext>
              </a:extLst>
            </p:cNvPr>
            <p:cNvSpPr txBox="1"/>
            <p:nvPr/>
          </p:nvSpPr>
          <p:spPr>
            <a:xfrm>
              <a:off x="7330573" y="3168006"/>
              <a:ext cx="4500795" cy="1077218"/>
            </a:xfrm>
            <a:prstGeom prst="rect">
              <a:avLst/>
            </a:prstGeom>
            <a:solidFill>
              <a:srgbClr val="4D4D4D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④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상품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A, B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대한 상품고유벡터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(Pa, Pb)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메타벡터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(Ma, Mb)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</a:t>
              </a:r>
              <a:r>
                <a:rPr lang="en-US" altLang="ko-KR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Meta-Prod2Vec </a:t>
              </a:r>
              <a:r>
                <a:rPr lang="ko-KR" altLang="en-US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적용해 </a:t>
              </a:r>
              <a:r>
                <a:rPr lang="ko-KR" altLang="en-US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개별 상품에 대한 특성벡터를 생성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F08B4A-1C14-4E0F-9147-E79D6F9A2C10}"/>
                </a:ext>
              </a:extLst>
            </p:cNvPr>
            <p:cNvSpPr txBox="1"/>
            <p:nvPr/>
          </p:nvSpPr>
          <p:spPr>
            <a:xfrm>
              <a:off x="7564520" y="4513381"/>
              <a:ext cx="4266848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*Meta-Prod2Vec: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단어를 벡터공간에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임베딩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하는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600"/>
                </a:spcAft>
              </a:pP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word2vec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유사하게 상품을 </a:t>
              </a:r>
              <a:r>
                <a:rPr lang="ko-KR" altLang="en-US" sz="12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임베딩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하기 위한 방법의 하나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r">
                <a:spcAft>
                  <a:spcPts val="600"/>
                </a:spcAft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컨텍스트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(context)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내에서 공유된 상품고유벡터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혹은</a:t>
              </a: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>
                <a:spcAft>
                  <a:spcPts val="600"/>
                </a:spcAft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메타벡터가 비슷한 값을 가지도록 학습시킬 수 있는 모델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968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2808E-39C0-4470-9C37-44872707E1D2}"/>
              </a:ext>
            </a:extLst>
          </p:cNvPr>
          <p:cNvSpPr txBox="1"/>
          <p:nvPr/>
        </p:nvSpPr>
        <p:spPr>
          <a:xfrm>
            <a:off x="6163347" y="92758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특성벡터 생성과 유사도 계산으로 추천 후보 상품 추출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41AA53-2270-4C36-BA8B-853CB3BA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8" y="1181673"/>
            <a:ext cx="6715929" cy="5049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C72A6-BF2A-43A3-951D-F6C057BF27F5}"/>
              </a:ext>
            </a:extLst>
          </p:cNvPr>
          <p:cNvSpPr txBox="1"/>
          <p:nvPr/>
        </p:nvSpPr>
        <p:spPr>
          <a:xfrm>
            <a:off x="7015708" y="2502349"/>
            <a:ext cx="4815660" cy="1077218"/>
          </a:xfrm>
          <a:prstGeom prst="rect">
            <a:avLst/>
          </a:prstGeom>
          <a:solidFill>
            <a:srgbClr val="4D4D4D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⑤ 연관성 모델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제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상품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등록상품에 대응하는 특성벡터 사이의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유사도를 계산하여 추천 후보 상품을 결정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3FC01-E31C-400A-B5B4-D1422E480D20}"/>
              </a:ext>
            </a:extLst>
          </p:cNvPr>
          <p:cNvSpPr txBox="1"/>
          <p:nvPr/>
        </p:nvSpPr>
        <p:spPr>
          <a:xfrm>
            <a:off x="7578309" y="4151240"/>
            <a:ext cx="426684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연관성 모델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사용자들이 하나의 쇼핑세션 내에서 열람한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복수의 등록상품들에 대한 열람목록을 하나의 상품 집한으로 수집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동일한 쇼핑시간 내의 상품은 연관되어 있는 상품집합으로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분류하고 이를 기반으로 상품들 사이의 연관성 추출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7D3E083-85C3-4A9E-9513-DFBD793183EA}"/>
              </a:ext>
            </a:extLst>
          </p:cNvPr>
          <p:cNvGrpSpPr/>
          <p:nvPr/>
        </p:nvGrpSpPr>
        <p:grpSpPr>
          <a:xfrm>
            <a:off x="-1" y="1817963"/>
            <a:ext cx="12192001" cy="3777304"/>
            <a:chOff x="0" y="1840832"/>
            <a:chExt cx="12192001" cy="377730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5342AC6-A9CE-4AAC-8630-9625133C8A27}"/>
                </a:ext>
              </a:extLst>
            </p:cNvPr>
            <p:cNvSpPr/>
            <p:nvPr/>
          </p:nvSpPr>
          <p:spPr>
            <a:xfrm>
              <a:off x="0" y="1840832"/>
              <a:ext cx="12192001" cy="3777304"/>
            </a:xfrm>
            <a:prstGeom prst="rect">
              <a:avLst/>
            </a:prstGeom>
            <a:solidFill>
              <a:srgbClr val="00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DB2282-780B-43DF-8520-0161FDB2932F}"/>
                </a:ext>
              </a:extLst>
            </p:cNvPr>
            <p:cNvSpPr txBox="1"/>
            <p:nvPr/>
          </p:nvSpPr>
          <p:spPr>
            <a:xfrm>
              <a:off x="187200" y="2660874"/>
              <a:ext cx="5810744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취향벡터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선호 스타일 벡터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ko-KR" altLang="en-US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유사도가 높은 순서에 따라</a:t>
              </a:r>
              <a:endParaRPr lang="en-US" altLang="ko-KR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미리 설정된 개수의 후보상품을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추천상품으로 설정하거나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algn="ctr">
                <a:spcAft>
                  <a:spcPts val="600"/>
                </a:spcAft>
              </a:pPr>
              <a:r>
                <a:rPr lang="ko-KR" altLang="en-US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유사도가 일정 값</a:t>
              </a:r>
              <a:r>
                <a:rPr lang="en-US" altLang="ko-KR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이상인 후보상품들을 모두</a:t>
              </a:r>
              <a:endParaRPr lang="en-US" altLang="ko-KR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추천 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상품에 해당하는 것으로 설정할 수 있음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73C198-FDD8-4C71-B345-4F37D05AF74C}"/>
                </a:ext>
              </a:extLst>
            </p:cNvPr>
            <p:cNvSpPr txBox="1"/>
            <p:nvPr/>
          </p:nvSpPr>
          <p:spPr>
            <a:xfrm>
              <a:off x="6341566" y="2660874"/>
              <a:ext cx="5449560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800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</a:t>
              </a:r>
              <a:r>
                <a:rPr lang="en-US" altLang="ko-KR" sz="1800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800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유사도</a:t>
              </a:r>
              <a:r>
                <a:rPr lang="en-US" altLang="ko-KR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</a:t>
              </a:r>
              <a:r>
                <a:rPr lang="en-US" altLang="ko-KR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 표현벡터 </a:t>
              </a:r>
              <a:r>
                <a:rPr lang="en-US" altLang="ko-KR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후보상품 표현벡터</a:t>
              </a:r>
              <a:r>
                <a:rPr lang="en-US" altLang="ko-KR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</a:t>
              </a:r>
              <a:endParaRPr lang="en-US" altLang="ko-KR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800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</a:t>
              </a:r>
              <a:r>
                <a:rPr lang="en-US" altLang="ko-KR" sz="1800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800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유사도</a:t>
              </a:r>
              <a:r>
                <a:rPr lang="en-US" altLang="ko-KR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사용자의 취향벡터 </a:t>
              </a:r>
              <a:r>
                <a:rPr lang="en-US" altLang="ko-KR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후보상품 표현벡터</a:t>
              </a:r>
              <a:r>
                <a:rPr lang="en-US" altLang="ko-KR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</a:t>
              </a:r>
              <a:endParaRPr lang="en-US" altLang="ko-KR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각각 계산하여 </a:t>
              </a:r>
              <a:r>
                <a:rPr lang="ko-KR" altLang="en-US" sz="1800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가중치를 적용한 후 합산한 결과값의</a:t>
              </a:r>
              <a:endParaRPr lang="en-US" altLang="ko-KR" sz="1800" dirty="0">
                <a:solidFill>
                  <a:srgbClr val="17BB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800" dirty="0">
                  <a:solidFill>
                    <a:srgbClr val="17BB5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크기에 따라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추천상품을 설정할 수도 있음</a:t>
              </a:r>
              <a:endParaRPr lang="en-US" altLang="ko-KR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E39F056-87DF-4D5B-A8BC-65872E27E445}"/>
                </a:ext>
              </a:extLst>
            </p:cNvPr>
            <p:cNvCxnSpPr>
              <a:cxnSpLocks/>
            </p:cNvCxnSpPr>
            <p:nvPr/>
          </p:nvCxnSpPr>
          <p:spPr>
            <a:xfrm>
              <a:off x="6124999" y="2660874"/>
              <a:ext cx="0" cy="152529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7B4A6A-B8FF-4D3F-AF55-6387C7EEC5E4}"/>
                </a:ext>
              </a:extLst>
            </p:cNvPr>
            <p:cNvSpPr txBox="1"/>
            <p:nvPr/>
          </p:nvSpPr>
          <p:spPr>
            <a:xfrm>
              <a:off x="2290511" y="4454670"/>
              <a:ext cx="7610977" cy="593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이와 같이 다양한 방법을 통해 유사도 결과를 활용할 수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3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1C2B95D-653E-42B1-9341-3D51AEF8C3B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348C4B-868E-4913-AE00-2865BE871148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81E3EC-F8CD-40ED-AB62-C9D629C8F341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DB777A43-3CF8-4C8C-A83E-0EEE468A6140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설명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4E6C9B-CE49-4867-B5D4-6427F264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5958" y="2770599"/>
            <a:ext cx="3738360" cy="27121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694E69-F7B3-48A0-B554-06015A6EE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676113" y="2341914"/>
            <a:ext cx="5727547" cy="27912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6BBAF5-3B3F-4A23-9D0A-B2B7E63A0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479293" y="2730099"/>
            <a:ext cx="5672142" cy="2070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CEC12-CDD1-4939-B142-8704C4B2FD48}"/>
              </a:ext>
            </a:extLst>
          </p:cNvPr>
          <p:cNvSpPr txBox="1"/>
          <p:nvPr/>
        </p:nvSpPr>
        <p:spPr>
          <a:xfrm>
            <a:off x="8163895" y="92758"/>
            <a:ext cx="392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선호 스타일에 따른 추천 상품 제공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7CB36-B7B5-4335-9F16-392BF58290E4}"/>
              </a:ext>
            </a:extLst>
          </p:cNvPr>
          <p:cNvSpPr txBox="1"/>
          <p:nvPr/>
        </p:nvSpPr>
        <p:spPr>
          <a:xfrm>
            <a:off x="4045255" y="3547872"/>
            <a:ext cx="2584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선호 스타일 반영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FF7284-D631-4A5C-AC5F-BCAC3C4D919C}"/>
              </a:ext>
            </a:extLst>
          </p:cNvPr>
          <p:cNvSpPr/>
          <p:nvPr/>
        </p:nvSpPr>
        <p:spPr>
          <a:xfrm>
            <a:off x="4120801" y="2065591"/>
            <a:ext cx="2154853" cy="1363409"/>
          </a:xfrm>
          <a:prstGeom prst="rect">
            <a:avLst/>
          </a:prstGeom>
          <a:noFill/>
          <a:ln w="38100">
            <a:solidFill>
              <a:srgbClr val="17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949988-F965-4F3F-ABA3-B3337B52561C}"/>
              </a:ext>
            </a:extLst>
          </p:cNvPr>
          <p:cNvSpPr/>
          <p:nvPr/>
        </p:nvSpPr>
        <p:spPr>
          <a:xfrm>
            <a:off x="4120801" y="4908530"/>
            <a:ext cx="2154853" cy="1363409"/>
          </a:xfrm>
          <a:prstGeom prst="rect">
            <a:avLst/>
          </a:prstGeom>
          <a:noFill/>
          <a:ln w="38100">
            <a:solidFill>
              <a:srgbClr val="17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FA70C-F25F-4BFF-973E-93D1DB674ED3}"/>
              </a:ext>
            </a:extLst>
          </p:cNvPr>
          <p:cNvSpPr txBox="1"/>
          <p:nvPr/>
        </p:nvSpPr>
        <p:spPr>
          <a:xfrm>
            <a:off x="942748" y="5848543"/>
            <a:ext cx="2518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‘</a:t>
            </a:r>
            <a:r>
              <a:rPr lang="ko-KR" altLang="en-US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플라워</a:t>
            </a:r>
            <a:r>
              <a:rPr lang="en-US" altLang="ko-KR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기반 검색</a:t>
            </a:r>
            <a:endParaRPr lang="en-US" altLang="ko-KR" sz="1600" dirty="0">
              <a:solidFill>
                <a:srgbClr val="17BB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2C0F59-F6FF-4023-B768-370441D563A1}"/>
              </a:ext>
            </a:extLst>
          </p:cNvPr>
          <p:cNvSpPr/>
          <p:nvPr/>
        </p:nvSpPr>
        <p:spPr>
          <a:xfrm>
            <a:off x="942749" y="2257491"/>
            <a:ext cx="2154853" cy="3445477"/>
          </a:xfrm>
          <a:prstGeom prst="rect">
            <a:avLst/>
          </a:prstGeom>
          <a:noFill/>
          <a:ln w="38100">
            <a:solidFill>
              <a:srgbClr val="17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FA9F74-85DB-4C39-809F-F77182AD15B9}"/>
              </a:ext>
            </a:extLst>
          </p:cNvPr>
          <p:cNvSpPr txBox="1"/>
          <p:nvPr/>
        </p:nvSpPr>
        <p:spPr>
          <a:xfrm>
            <a:off x="9350518" y="1043846"/>
            <a:ext cx="225755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하얀색 바탕의</a:t>
            </a:r>
            <a:endParaRPr lang="en-US" altLang="ko-KR" sz="1600" dirty="0">
              <a:solidFill>
                <a:srgbClr val="17BB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플라워 블라우스를</a:t>
            </a:r>
            <a:endParaRPr lang="en-US" altLang="ko-KR" sz="1600" dirty="0">
              <a:solidFill>
                <a:srgbClr val="17BB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추천 상품으로 제공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B9513A-F0BF-4E9B-AA00-075452114AAC}"/>
              </a:ext>
            </a:extLst>
          </p:cNvPr>
          <p:cNvSpPr/>
          <p:nvPr/>
        </p:nvSpPr>
        <p:spPr>
          <a:xfrm>
            <a:off x="7261527" y="929180"/>
            <a:ext cx="2002174" cy="2848735"/>
          </a:xfrm>
          <a:prstGeom prst="rect">
            <a:avLst/>
          </a:prstGeom>
          <a:noFill/>
          <a:ln w="38100">
            <a:solidFill>
              <a:srgbClr val="17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76C5D2-CA05-49FD-BD35-163930F92632}"/>
              </a:ext>
            </a:extLst>
          </p:cNvPr>
          <p:cNvSpPr/>
          <p:nvPr/>
        </p:nvSpPr>
        <p:spPr>
          <a:xfrm>
            <a:off x="7261527" y="3777915"/>
            <a:ext cx="2002174" cy="2848735"/>
          </a:xfrm>
          <a:prstGeom prst="rect">
            <a:avLst/>
          </a:prstGeom>
          <a:noFill/>
          <a:ln w="38100">
            <a:solidFill>
              <a:srgbClr val="17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3DBD8B-37ED-4864-90D7-E677EE77F99B}"/>
              </a:ext>
            </a:extLst>
          </p:cNvPr>
          <p:cNvSpPr txBox="1"/>
          <p:nvPr/>
        </p:nvSpPr>
        <p:spPr>
          <a:xfrm>
            <a:off x="9350518" y="3923645"/>
            <a:ext cx="225755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강렬한 빨간색 색상의</a:t>
            </a:r>
            <a:endParaRPr lang="en-US" altLang="ko-KR" sz="1600" dirty="0">
              <a:solidFill>
                <a:srgbClr val="17BB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플라워 블라우스를</a:t>
            </a:r>
            <a:endParaRPr lang="en-US" altLang="ko-KR" sz="1600" dirty="0">
              <a:solidFill>
                <a:srgbClr val="17BB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추천 상품으로 제공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69BCD5C-576A-4086-89C8-3F026A32E82A}"/>
              </a:ext>
            </a:extLst>
          </p:cNvPr>
          <p:cNvSpPr/>
          <p:nvPr/>
        </p:nvSpPr>
        <p:spPr>
          <a:xfrm>
            <a:off x="0" y="2300585"/>
            <a:ext cx="12192001" cy="2857798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같은 키워드로 검색하더라도 </a:t>
            </a:r>
            <a:r>
              <a:rPr lang="ko-KR" altLang="en-US" sz="24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선호 스타일에 따라</a:t>
            </a:r>
            <a:endParaRPr lang="en-US" altLang="ko-KR" sz="2400" dirty="0">
              <a:solidFill>
                <a:srgbClr val="17BB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다른 상품을 추천 받을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80827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DEDE4E9-2FB4-4CD2-A80C-E96075E67A94}"/>
              </a:ext>
            </a:extLst>
          </p:cNvPr>
          <p:cNvGrpSpPr/>
          <p:nvPr/>
        </p:nvGrpSpPr>
        <p:grpSpPr>
          <a:xfrm>
            <a:off x="479461" y="2743011"/>
            <a:ext cx="11233078" cy="1371978"/>
            <a:chOff x="902223" y="2803429"/>
            <a:chExt cx="10243715" cy="125114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E5BF502-20B5-4509-9C59-2E3F57C04408}"/>
                </a:ext>
              </a:extLst>
            </p:cNvPr>
            <p:cNvGrpSpPr/>
            <p:nvPr/>
          </p:nvGrpSpPr>
          <p:grpSpPr>
            <a:xfrm>
              <a:off x="902223" y="2803429"/>
              <a:ext cx="10243715" cy="1251141"/>
              <a:chOff x="974142" y="2803429"/>
              <a:chExt cx="10243715" cy="125114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55FA5BE-41BB-4D4B-9632-053B2EDDB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142" y="2803429"/>
                <a:ext cx="10243715" cy="1251141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AD16838-5A41-4563-95F0-8E0F201BE9CA}"/>
                  </a:ext>
                </a:extLst>
              </p:cNvPr>
              <p:cNvSpPr/>
              <p:nvPr/>
            </p:nvSpPr>
            <p:spPr>
              <a:xfrm>
                <a:off x="3441843" y="3187557"/>
                <a:ext cx="1623317" cy="482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456C19-93D7-4BE8-8F41-9A8F29800501}"/>
                </a:ext>
              </a:extLst>
            </p:cNvPr>
            <p:cNvSpPr txBox="1"/>
            <p:nvPr/>
          </p:nvSpPr>
          <p:spPr>
            <a:xfrm>
              <a:off x="3477082" y="3218498"/>
              <a:ext cx="3141737" cy="421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  </a:t>
              </a:r>
              <a:r>
                <a:rPr lang="en-US" altLang="ko-KR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AiTEMS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성과 및 의의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08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4F68ACE-FB16-4D0B-A13C-E1145866CA1E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518F71-C9FF-4FA1-A850-8392168D811F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9CFF85-08B7-447E-9928-E35D3CC0421D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AE39770-C6C1-480D-BF6D-BFB31C4B3881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445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성과 및 의의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DF979-671B-4EF0-8ABF-C07CDA4A4627}"/>
              </a:ext>
            </a:extLst>
          </p:cNvPr>
          <p:cNvSpPr txBox="1"/>
          <p:nvPr/>
        </p:nvSpPr>
        <p:spPr>
          <a:xfrm>
            <a:off x="9768625" y="92758"/>
            <a:ext cx="2303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성과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2" name="Picture 4" descr="&quot;포식자라고?&quot; 소상공인·소비자가 네이버쇼핑에 환호하는 3가지 이유">
            <a:extLst>
              <a:ext uri="{FF2B5EF4-FFF2-40B4-BE49-F238E27FC236}">
                <a16:creationId xmlns:a16="http://schemas.microsoft.com/office/drawing/2014/main" id="{1F35957A-F030-4C20-9860-37308F30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15" y="965092"/>
            <a:ext cx="4670990" cy="542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B0AEDB-38E8-47C1-B020-FA5A75B0F067}"/>
              </a:ext>
            </a:extLst>
          </p:cNvPr>
          <p:cNvGrpSpPr/>
          <p:nvPr/>
        </p:nvGrpSpPr>
        <p:grpSpPr>
          <a:xfrm>
            <a:off x="5972805" y="2053722"/>
            <a:ext cx="5529133" cy="3177236"/>
            <a:chOff x="5972805" y="2053722"/>
            <a:chExt cx="5529133" cy="317723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4251277-50DA-427E-9755-8E676D2F3363}"/>
                </a:ext>
              </a:extLst>
            </p:cNvPr>
            <p:cNvSpPr txBox="1"/>
            <p:nvPr/>
          </p:nvSpPr>
          <p:spPr>
            <a:xfrm>
              <a:off x="5972805" y="2053722"/>
              <a:ext cx="3451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출시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 만에 이용률 </a:t>
              </a:r>
              <a:r>
                <a:rPr lang="en-US" altLang="ko-KR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80%</a:t>
              </a:r>
              <a:r>
                <a:rPr lang="ko-KR" altLang="en-US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상승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A84B1F-6AD6-4AE4-8470-4462765A1056}"/>
                </a:ext>
              </a:extLst>
            </p:cNvPr>
            <p:cNvSpPr txBox="1"/>
            <p:nvPr/>
          </p:nvSpPr>
          <p:spPr>
            <a:xfrm>
              <a:off x="5972805" y="2742349"/>
              <a:ext cx="55291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거래액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배 이상 증가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쇼핑 거래액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10%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 차지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FEE209-B545-4415-8618-0F8109F8BA2D}"/>
                </a:ext>
              </a:extLst>
            </p:cNvPr>
            <p:cNvSpPr txBox="1"/>
            <p:nvPr/>
          </p:nvSpPr>
          <p:spPr>
            <a:xfrm>
              <a:off x="5972805" y="3481028"/>
              <a:ext cx="50333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네이버 쇼핑 중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80%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이상 </a:t>
              </a:r>
              <a:r>
                <a:rPr lang="en-US" altLang="ko-KR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AiTEMS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통해 노출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DF8717-E08A-4DA1-BE43-E8E10EDC793A}"/>
                </a:ext>
              </a:extLst>
            </p:cNvPr>
            <p:cNvSpPr txBox="1"/>
            <p:nvPr/>
          </p:nvSpPr>
          <p:spPr>
            <a:xfrm>
              <a:off x="5972805" y="4197717"/>
              <a:ext cx="50333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클릭된 상품 수 </a:t>
              </a:r>
              <a:r>
                <a:rPr lang="en-US" altLang="ko-KR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AiTEMS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도입 전 대비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65%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증가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6" name="Picture 2" descr="네이버, 'AiTEMS(에이아이템즈)' 모바일 쇼핑판 시범 적용 - 이뉴스투데이">
              <a:extLst>
                <a:ext uri="{FF2B5EF4-FFF2-40B4-BE49-F238E27FC236}">
                  <a16:creationId xmlns:a16="http://schemas.microsoft.com/office/drawing/2014/main" id="{49DC3D8E-11B2-4C96-9324-0B1244BC4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279" y="3582127"/>
              <a:ext cx="905302" cy="186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네이버, 'AiTEMS(에이아이템즈)' 모바일 쇼핑판 시범 적용 - 이뉴스투데이">
              <a:extLst>
                <a:ext uri="{FF2B5EF4-FFF2-40B4-BE49-F238E27FC236}">
                  <a16:creationId xmlns:a16="http://schemas.microsoft.com/office/drawing/2014/main" id="{D49AE8D5-EF48-49D7-ABED-5845A5DD5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583" y="4289338"/>
              <a:ext cx="905302" cy="186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F57F14-C003-4785-AD2F-46766352C3E9}"/>
                </a:ext>
              </a:extLst>
            </p:cNvPr>
            <p:cNvSpPr txBox="1"/>
            <p:nvPr/>
          </p:nvSpPr>
          <p:spPr>
            <a:xfrm>
              <a:off x="5972805" y="4861626"/>
              <a:ext cx="53809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네이버 쇼핑 성장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네이버페이 결제액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조원 돌파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화살표: 아래쪽 3">
              <a:extLst>
                <a:ext uri="{FF2B5EF4-FFF2-40B4-BE49-F238E27FC236}">
                  <a16:creationId xmlns:a16="http://schemas.microsoft.com/office/drawing/2014/main" id="{C465F104-9039-47CE-9FC7-2F2603AC2EB9}"/>
                </a:ext>
              </a:extLst>
            </p:cNvPr>
            <p:cNvSpPr/>
            <p:nvPr/>
          </p:nvSpPr>
          <p:spPr>
            <a:xfrm rot="16200000">
              <a:off x="7942170" y="4859022"/>
              <a:ext cx="287370" cy="374539"/>
            </a:xfrm>
            <a:prstGeom prst="downArrow">
              <a:avLst/>
            </a:prstGeom>
            <a:solidFill>
              <a:srgbClr val="00C4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07FC01EB-E892-4CAF-B97C-343DE3B0ECB7}"/>
                </a:ext>
              </a:extLst>
            </p:cNvPr>
            <p:cNvSpPr/>
            <p:nvPr/>
          </p:nvSpPr>
          <p:spPr>
            <a:xfrm rot="16200000">
              <a:off x="8360253" y="2739745"/>
              <a:ext cx="287370" cy="374539"/>
            </a:xfrm>
            <a:prstGeom prst="downArrow">
              <a:avLst/>
            </a:prstGeom>
            <a:solidFill>
              <a:srgbClr val="00C43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846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42EE130-4ACE-4530-8C34-2D7E46F9EC91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32B6A4-5C11-4613-A4E4-9B98CC3F4EE7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A03AE2E-53B1-4705-B53F-6BE5BA08E76B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738F2601-2874-4BC2-9371-FF2661558D6B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성과 및 의의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2" descr="네이버 '선물하기' 거래액 2.5배 증가…'비대면 추석' 노린다  ">
            <a:extLst>
              <a:ext uri="{FF2B5EF4-FFF2-40B4-BE49-F238E27FC236}">
                <a16:creationId xmlns:a16="http://schemas.microsoft.com/office/drawing/2014/main" id="{97148F52-A595-4156-8425-D85DFB0EE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72" y="908515"/>
            <a:ext cx="4535875" cy="55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58000-1E5E-45F9-8B00-A170A47DBF93}"/>
              </a:ext>
            </a:extLst>
          </p:cNvPr>
          <p:cNvSpPr txBox="1"/>
          <p:nvPr/>
        </p:nvSpPr>
        <p:spPr>
          <a:xfrm>
            <a:off x="6509843" y="4707580"/>
            <a:ext cx="4338047" cy="70788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포스트 코로나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언택트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상황 장기화로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선물하기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거래액 </a:t>
            </a:r>
            <a:r>
              <a:rPr lang="en-US" altLang="ko-KR" sz="20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2.5</a:t>
            </a:r>
            <a:r>
              <a:rPr lang="ko-KR" altLang="en-US" sz="2000" dirty="0">
                <a:solidFill>
                  <a:srgbClr val="17BB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증가 </a:t>
            </a:r>
          </a:p>
        </p:txBody>
      </p:sp>
      <p:pic>
        <p:nvPicPr>
          <p:cNvPr id="23" name="Picture 2" descr="네이버, 'AiTEMS(에이아이템즈)' 모바일 쇼핑판 시범 적용 - 이뉴스투데이">
            <a:extLst>
              <a:ext uri="{FF2B5EF4-FFF2-40B4-BE49-F238E27FC236}">
                <a16:creationId xmlns:a16="http://schemas.microsoft.com/office/drawing/2014/main" id="{715BA469-EECD-4F18-91AC-E8D3625EE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38" y="2033985"/>
            <a:ext cx="4010256" cy="8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C319F1-7F72-4393-94AC-9448EA363EED}"/>
              </a:ext>
            </a:extLst>
          </p:cNvPr>
          <p:cNvSpPr txBox="1"/>
          <p:nvPr/>
        </p:nvSpPr>
        <p:spPr>
          <a:xfrm>
            <a:off x="7151044" y="3081372"/>
            <a:ext cx="3055645" cy="64633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기술로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선물하기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도입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A4DC11F6-62B1-4B1D-8DA1-D7BD260CE7DF}"/>
              </a:ext>
            </a:extLst>
          </p:cNvPr>
          <p:cNvSpPr/>
          <p:nvPr/>
        </p:nvSpPr>
        <p:spPr>
          <a:xfrm>
            <a:off x="8395161" y="3847878"/>
            <a:ext cx="567410" cy="739526"/>
          </a:xfrm>
          <a:prstGeom prst="downArrow">
            <a:avLst/>
          </a:prstGeom>
          <a:solidFill>
            <a:srgbClr val="00C43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DA4421-34D1-4304-AF86-5913D81EFA3E}"/>
              </a:ext>
            </a:extLst>
          </p:cNvPr>
          <p:cNvSpPr txBox="1"/>
          <p:nvPr/>
        </p:nvSpPr>
        <p:spPr>
          <a:xfrm>
            <a:off x="10279983" y="92758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포스트 코로나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814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C1CB3337-ACD1-4987-B86A-878D7EA3D4E3}"/>
              </a:ext>
            </a:extLst>
          </p:cNvPr>
          <p:cNvSpPr/>
          <p:nvPr/>
        </p:nvSpPr>
        <p:spPr>
          <a:xfrm>
            <a:off x="6096000" y="2033985"/>
            <a:ext cx="8996600" cy="8460246"/>
          </a:xfrm>
          <a:prstGeom prst="ellipse">
            <a:avLst/>
          </a:prstGeom>
          <a:solidFill>
            <a:schemeClr val="bg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C36191-C22B-4592-A1E5-EB4AD67D0B0A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518F71-C9FF-4FA1-A850-8392168D811F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9CFF85-08B7-447E-9928-E35D3CC0421D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FAE39770-C6C1-480D-BF6D-BFB31C4B3881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445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성과 및 의의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DF979-671B-4EF0-8ABF-C07CDA4A4627}"/>
              </a:ext>
            </a:extLst>
          </p:cNvPr>
          <p:cNvSpPr txBox="1"/>
          <p:nvPr/>
        </p:nvSpPr>
        <p:spPr>
          <a:xfrm>
            <a:off x="10279983" y="92758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포스트 코로나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43138-CD9B-4DFE-BF9A-1F715E1E3C7E}"/>
              </a:ext>
            </a:extLst>
          </p:cNvPr>
          <p:cNvSpPr txBox="1"/>
          <p:nvPr/>
        </p:nvSpPr>
        <p:spPr>
          <a:xfrm>
            <a:off x="1364514" y="979685"/>
            <a:ext cx="9462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스마트스토어로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700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소상공인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전환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돕다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65704F7-E9FD-4FE2-8B21-D4D53CC3AA90}"/>
              </a:ext>
            </a:extLst>
          </p:cNvPr>
          <p:cNvGrpSpPr/>
          <p:nvPr/>
        </p:nvGrpSpPr>
        <p:grpSpPr>
          <a:xfrm>
            <a:off x="462391" y="1773853"/>
            <a:ext cx="6531181" cy="2981587"/>
            <a:chOff x="719306" y="1712601"/>
            <a:chExt cx="6531181" cy="298158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165CE21-1B27-4F9B-A57F-2BBAC6F683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631"/>
            <a:stretch/>
          </p:blipFill>
          <p:spPr bwMode="auto">
            <a:xfrm>
              <a:off x="719306" y="1712601"/>
              <a:ext cx="3183622" cy="2981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AD6FF1C-8AFE-4DBF-BC23-4981E73A6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" t="47" b="465"/>
            <a:stretch/>
          </p:blipFill>
          <p:spPr>
            <a:xfrm>
              <a:off x="3891777" y="1972733"/>
              <a:ext cx="3358710" cy="2721455"/>
            </a:xfrm>
            <a:prstGeom prst="rect">
              <a:avLst/>
            </a:prstGeom>
          </p:spPr>
        </p:pic>
      </p:grpSp>
      <p:pic>
        <p:nvPicPr>
          <p:cNvPr id="10" name="그림 9" descr="텍스트, 표지판, 시계, 앉아있는이(가) 표시된 사진&#10;&#10;자동 생성된 설명">
            <a:extLst>
              <a:ext uri="{FF2B5EF4-FFF2-40B4-BE49-F238E27FC236}">
                <a16:creationId xmlns:a16="http://schemas.microsoft.com/office/drawing/2014/main" id="{05E46EBD-252E-4B00-B7AF-E66865848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37" y="3424022"/>
            <a:ext cx="4459121" cy="27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73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BB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4450B0-445A-49DD-9C09-9D6C31E84343}"/>
              </a:ext>
            </a:extLst>
          </p:cNvPr>
          <p:cNvGrpSpPr/>
          <p:nvPr/>
        </p:nvGrpSpPr>
        <p:grpSpPr>
          <a:xfrm>
            <a:off x="4680695" y="2714658"/>
            <a:ext cx="2830602" cy="1428684"/>
            <a:chOff x="4680699" y="2267444"/>
            <a:chExt cx="2830602" cy="1428684"/>
          </a:xfrm>
        </p:grpSpPr>
        <p:pic>
          <p:nvPicPr>
            <p:cNvPr id="17" name="그림 16" descr="그리기이(가) 표시된 사진&#10;&#10;자동 생성된 설명">
              <a:extLst>
                <a:ext uri="{FF2B5EF4-FFF2-40B4-BE49-F238E27FC236}">
                  <a16:creationId xmlns:a16="http://schemas.microsoft.com/office/drawing/2014/main" id="{23D78C95-8398-4797-BF47-415089F7A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699" y="2267444"/>
              <a:ext cx="2830602" cy="5317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00B625-0C80-4CFD-B78C-CA529274EC8C}"/>
                </a:ext>
              </a:extLst>
            </p:cNvPr>
            <p:cNvSpPr txBox="1"/>
            <p:nvPr/>
          </p:nvSpPr>
          <p:spPr>
            <a:xfrm>
              <a:off x="5257473" y="3234463"/>
              <a:ext cx="16770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감사합니다</a:t>
              </a: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45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DEDE4E9-2FB4-4CD2-A80C-E96075E67A94}"/>
              </a:ext>
            </a:extLst>
          </p:cNvPr>
          <p:cNvGrpSpPr/>
          <p:nvPr/>
        </p:nvGrpSpPr>
        <p:grpSpPr>
          <a:xfrm>
            <a:off x="479461" y="2743011"/>
            <a:ext cx="11233078" cy="1371978"/>
            <a:chOff x="902223" y="2803429"/>
            <a:chExt cx="10243715" cy="125114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E5BF502-20B5-4509-9C59-2E3F57C04408}"/>
                </a:ext>
              </a:extLst>
            </p:cNvPr>
            <p:cNvGrpSpPr/>
            <p:nvPr/>
          </p:nvGrpSpPr>
          <p:grpSpPr>
            <a:xfrm>
              <a:off x="902223" y="2803429"/>
              <a:ext cx="10243715" cy="1251141"/>
              <a:chOff x="974142" y="2803429"/>
              <a:chExt cx="10243715" cy="125114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55FA5BE-41BB-4D4B-9632-053B2EDDB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142" y="2803429"/>
                <a:ext cx="10243715" cy="1251141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AD16838-5A41-4563-95F0-8E0F201BE9CA}"/>
                  </a:ext>
                </a:extLst>
              </p:cNvPr>
              <p:cNvSpPr/>
              <p:nvPr/>
            </p:nvSpPr>
            <p:spPr>
              <a:xfrm>
                <a:off x="3441843" y="3187557"/>
                <a:ext cx="1623317" cy="482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456C19-93D7-4BE8-8F41-9A8F29800501}"/>
                </a:ext>
              </a:extLst>
            </p:cNvPr>
            <p:cNvSpPr txBox="1"/>
            <p:nvPr/>
          </p:nvSpPr>
          <p:spPr>
            <a:xfrm>
              <a:off x="3477082" y="3218498"/>
              <a:ext cx="2815753" cy="421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  </a:t>
              </a:r>
              <a:r>
                <a:rPr lang="en-US" altLang="ko-KR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AiTEMS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도입 배경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98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EE7C3F-CD6E-49E4-B7BC-07582B34C1A9}"/>
              </a:ext>
            </a:extLst>
          </p:cNvPr>
          <p:cNvSpPr/>
          <p:nvPr/>
        </p:nvSpPr>
        <p:spPr>
          <a:xfrm>
            <a:off x="394138" y="1426392"/>
            <a:ext cx="11351172" cy="5084767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2EE130-4ACE-4530-8C34-2D7E46F9EC91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32B6A4-5C11-4613-A4E4-9B98CC3F4EE7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A03AE2E-53B1-4705-B53F-6BE5BA08E76B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738F2601-2874-4BC2-9371-FF2661558D6B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배경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DF979-671B-4EF0-8ABF-C07CDA4A4627}"/>
              </a:ext>
            </a:extLst>
          </p:cNvPr>
          <p:cNvSpPr txBox="1"/>
          <p:nvPr/>
        </p:nvSpPr>
        <p:spPr>
          <a:xfrm>
            <a:off x="9747786" y="92758"/>
            <a:ext cx="2324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소비 트렌드의 변화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40043-D366-4571-8B27-B87860115D46}"/>
              </a:ext>
            </a:extLst>
          </p:cNvPr>
          <p:cNvSpPr txBox="1"/>
          <p:nvPr/>
        </p:nvSpPr>
        <p:spPr>
          <a:xfrm>
            <a:off x="6866455" y="5475510"/>
            <a:ext cx="41665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연매출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억원 이상 달성 판매자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전년 동기 대비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40%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 증가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쇼핑 지난해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기준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D4D614C-C6B2-444F-AC66-FF32A16CF2EF}"/>
              </a:ext>
            </a:extLst>
          </p:cNvPr>
          <p:cNvGrpSpPr/>
          <p:nvPr/>
        </p:nvGrpSpPr>
        <p:grpSpPr>
          <a:xfrm>
            <a:off x="1157813" y="2037726"/>
            <a:ext cx="4365332" cy="2980681"/>
            <a:chOff x="813703" y="1553962"/>
            <a:chExt cx="4928831" cy="3365442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55E8FE24-A54D-4C15-ACD7-FA06ACA0FB4A}"/>
                </a:ext>
              </a:extLst>
            </p:cNvPr>
            <p:cNvSpPr/>
            <p:nvPr/>
          </p:nvSpPr>
          <p:spPr>
            <a:xfrm rot="19206041">
              <a:off x="813703" y="1980463"/>
              <a:ext cx="4928831" cy="2399299"/>
            </a:xfrm>
            <a:prstGeom prst="rightArrow">
              <a:avLst/>
            </a:prstGeom>
            <a:solidFill>
              <a:srgbClr val="17BB5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C64630C-47A6-4A92-872A-A06667D5EE2D}"/>
                </a:ext>
              </a:extLst>
            </p:cNvPr>
            <p:cNvGrpSpPr/>
            <p:nvPr/>
          </p:nvGrpSpPr>
          <p:grpSpPr>
            <a:xfrm>
              <a:off x="1643279" y="1553962"/>
              <a:ext cx="4074307" cy="3365442"/>
              <a:chOff x="1643279" y="1553962"/>
              <a:chExt cx="4074307" cy="3365442"/>
            </a:xfrm>
          </p:grpSpPr>
          <p:pic>
            <p:nvPicPr>
              <p:cNvPr id="5" name="그림 4" descr="사람, 실내, 휴대폰, 쥐고있는이(가) 표시된 사진&#10;&#10;자동 생성된 설명">
                <a:extLst>
                  <a:ext uri="{FF2B5EF4-FFF2-40B4-BE49-F238E27FC236}">
                    <a16:creationId xmlns:a16="http://schemas.microsoft.com/office/drawing/2014/main" id="{9808B496-7165-4076-BC4D-A2ECD75B4C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93" r="16693"/>
              <a:stretch/>
            </p:blipFill>
            <p:spPr>
              <a:xfrm>
                <a:off x="1643279" y="1905473"/>
                <a:ext cx="2792651" cy="2792651"/>
              </a:xfrm>
              <a:prstGeom prst="ellipse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0A29D4-2AB1-4D7D-B8FC-28775225BBC4}"/>
                  </a:ext>
                </a:extLst>
              </p:cNvPr>
              <p:cNvSpPr txBox="1"/>
              <p:nvPr/>
            </p:nvSpPr>
            <p:spPr>
              <a:xfrm>
                <a:off x="4139770" y="1834040"/>
                <a:ext cx="1488123" cy="660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+47%</a:t>
                </a:r>
                <a:endPara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F65120-65C9-478A-90E6-FBFBC5C40180}"/>
                  </a:ext>
                </a:extLst>
              </p:cNvPr>
              <p:cNvSpPr txBox="1"/>
              <p:nvPr/>
            </p:nvSpPr>
            <p:spPr>
              <a:xfrm>
                <a:off x="3919627" y="4398145"/>
                <a:ext cx="1723413" cy="521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 </a:t>
                </a: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전세계 평균 기준</a:t>
                </a:r>
              </a:p>
              <a:p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 </a:t>
                </a: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한국기준 </a:t>
                </a:r>
                <a:r>
                  <a:rPr lang="en-US" altLang="ko-KR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29% </a:t>
                </a:r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증가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C7920D-806D-4BE8-BC43-3B0804E8F8CC}"/>
                  </a:ext>
                </a:extLst>
              </p:cNvPr>
              <p:cNvSpPr txBox="1"/>
              <p:nvPr/>
            </p:nvSpPr>
            <p:spPr>
              <a:xfrm>
                <a:off x="4179987" y="1553962"/>
                <a:ext cx="1537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온라인 쇼핑시간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B8CEF76-F8CA-42D2-A0AF-169EB07937D6}"/>
              </a:ext>
            </a:extLst>
          </p:cNvPr>
          <p:cNvSpPr txBox="1"/>
          <p:nvPr/>
        </p:nvSpPr>
        <p:spPr>
          <a:xfrm>
            <a:off x="1421927" y="5583232"/>
            <a:ext cx="324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장기화로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급격히 전환되는 소비 트렌드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32FD572-8990-4893-92EF-336FC4B8B9C0}"/>
              </a:ext>
            </a:extLst>
          </p:cNvPr>
          <p:cNvGrpSpPr/>
          <p:nvPr/>
        </p:nvGrpSpPr>
        <p:grpSpPr>
          <a:xfrm>
            <a:off x="7674814" y="2187650"/>
            <a:ext cx="2549805" cy="2867477"/>
            <a:chOff x="7858507" y="1498966"/>
            <a:chExt cx="2732254" cy="307265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6A439C6-0B5B-4F65-BAD6-8819E3D49FAB}"/>
                </a:ext>
              </a:extLst>
            </p:cNvPr>
            <p:cNvSpPr/>
            <p:nvPr/>
          </p:nvSpPr>
          <p:spPr>
            <a:xfrm>
              <a:off x="7858507" y="3444389"/>
              <a:ext cx="551793" cy="112723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7373470-F52D-4F81-A609-11AF771FD630}"/>
                </a:ext>
              </a:extLst>
            </p:cNvPr>
            <p:cNvSpPr/>
            <p:nvPr/>
          </p:nvSpPr>
          <p:spPr>
            <a:xfrm>
              <a:off x="9677510" y="1920862"/>
              <a:ext cx="551793" cy="2650761"/>
            </a:xfrm>
            <a:prstGeom prst="rect">
              <a:avLst/>
            </a:prstGeom>
            <a:solidFill>
              <a:srgbClr val="17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A4E3C09C-7351-4B83-918B-0173F258E0AD}"/>
                </a:ext>
              </a:extLst>
            </p:cNvPr>
            <p:cNvSpPr/>
            <p:nvPr/>
          </p:nvSpPr>
          <p:spPr>
            <a:xfrm rot="19206041">
              <a:off x="8107547" y="2178228"/>
              <a:ext cx="1348954" cy="936062"/>
            </a:xfrm>
            <a:prstGeom prst="rightArrow">
              <a:avLst/>
            </a:prstGeom>
            <a:solidFill>
              <a:srgbClr val="17BB5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72232D-81B2-49D0-9334-FDE876B3DC91}"/>
                </a:ext>
              </a:extLst>
            </p:cNvPr>
            <p:cNvSpPr txBox="1"/>
            <p:nvPr/>
          </p:nvSpPr>
          <p:spPr>
            <a:xfrm>
              <a:off x="9316053" y="1498966"/>
              <a:ext cx="12747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6,000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명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85065E-2481-4102-8501-D6F52F925F21}"/>
                </a:ext>
              </a:extLst>
            </p:cNvPr>
            <p:cNvSpPr txBox="1"/>
            <p:nvPr/>
          </p:nvSpPr>
          <p:spPr>
            <a:xfrm>
              <a:off x="8055471" y="2337748"/>
              <a:ext cx="13179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+40%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F697791-912C-46BB-AE10-7861BADB55D3}"/>
              </a:ext>
            </a:extLst>
          </p:cNvPr>
          <p:cNvSpPr txBox="1"/>
          <p:nvPr/>
        </p:nvSpPr>
        <p:spPr>
          <a:xfrm>
            <a:off x="4208302" y="907394"/>
            <a:ext cx="37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온라인으로 전환되고 있는 소비 트렌드</a:t>
            </a:r>
          </a:p>
        </p:txBody>
      </p:sp>
    </p:spTree>
    <p:extLst>
      <p:ext uri="{BB962C8B-B14F-4D97-AF65-F5344CB8AC3E}">
        <p14:creationId xmlns:p14="http://schemas.microsoft.com/office/powerpoint/2010/main" val="114106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DB6100-A351-496C-8D8E-E1DFE7B3B56B}"/>
              </a:ext>
            </a:extLst>
          </p:cNvPr>
          <p:cNvSpPr/>
          <p:nvPr/>
        </p:nvSpPr>
        <p:spPr>
          <a:xfrm>
            <a:off x="420414" y="1416678"/>
            <a:ext cx="11351172" cy="5084767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2EE130-4ACE-4530-8C34-2D7E46F9EC91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32B6A4-5C11-4613-A4E4-9B98CC3F4EE7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A03AE2E-53B1-4705-B53F-6BE5BA08E76B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738F2601-2874-4BC2-9371-FF2661558D6B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배경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DF979-671B-4EF0-8ABF-C07CDA4A4627}"/>
              </a:ext>
            </a:extLst>
          </p:cNvPr>
          <p:cNvSpPr txBox="1"/>
          <p:nvPr/>
        </p:nvSpPr>
        <p:spPr>
          <a:xfrm>
            <a:off x="8449353" y="92758"/>
            <a:ext cx="3623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쇼핑 연동 수수료 시스템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F1E0F93-4DBF-4823-8B5E-94546BFBEB0F}"/>
              </a:ext>
            </a:extLst>
          </p:cNvPr>
          <p:cNvGrpSpPr/>
          <p:nvPr/>
        </p:nvGrpSpPr>
        <p:grpSpPr>
          <a:xfrm>
            <a:off x="821447" y="4173412"/>
            <a:ext cx="10549104" cy="2177337"/>
            <a:chOff x="644413" y="2654514"/>
            <a:chExt cx="10549104" cy="21773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56CC86-9975-447D-8EB2-D9C06820E825}"/>
                </a:ext>
              </a:extLst>
            </p:cNvPr>
            <p:cNvSpPr txBox="1"/>
            <p:nvPr/>
          </p:nvSpPr>
          <p:spPr>
            <a:xfrm>
              <a:off x="8832235" y="4554852"/>
              <a:ext cx="2307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네이버 스마트 스토어 센터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81BFA5C-4DD0-49D2-91C0-0B3158C36329}"/>
                </a:ext>
              </a:extLst>
            </p:cNvPr>
            <p:cNvGrpSpPr/>
            <p:nvPr/>
          </p:nvGrpSpPr>
          <p:grpSpPr>
            <a:xfrm>
              <a:off x="644413" y="2782614"/>
              <a:ext cx="7642248" cy="1292772"/>
              <a:chOff x="1615729" y="2782614"/>
              <a:chExt cx="7642248" cy="129277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2F1AB149-52D1-4FB8-B866-5618B21B4B18}"/>
                  </a:ext>
                </a:extLst>
              </p:cNvPr>
              <p:cNvGrpSpPr/>
              <p:nvPr/>
            </p:nvGrpSpPr>
            <p:grpSpPr>
              <a:xfrm>
                <a:off x="1615729" y="2782614"/>
                <a:ext cx="1292772" cy="1292772"/>
                <a:chOff x="420414" y="-1673275"/>
                <a:chExt cx="1292772" cy="1292772"/>
              </a:xfrm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1402C679-3B1E-4579-A3CE-2A023FD2449B}"/>
                    </a:ext>
                  </a:extLst>
                </p:cNvPr>
                <p:cNvSpPr/>
                <p:nvPr/>
              </p:nvSpPr>
              <p:spPr>
                <a:xfrm>
                  <a:off x="420414" y="-1673275"/>
                  <a:ext cx="1292772" cy="12927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3418C95-C89D-4D5B-BDC0-8A80CA09561F}"/>
                    </a:ext>
                  </a:extLst>
                </p:cNvPr>
                <p:cNvSpPr txBox="1"/>
                <p:nvPr/>
              </p:nvSpPr>
              <p:spPr>
                <a:xfrm>
                  <a:off x="659476" y="-1200382"/>
                  <a:ext cx="8146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구매자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2D8E774-604C-4C2D-A381-E5D8A3A310A2}"/>
                  </a:ext>
                </a:extLst>
              </p:cNvPr>
              <p:cNvGrpSpPr/>
              <p:nvPr/>
            </p:nvGrpSpPr>
            <p:grpSpPr>
              <a:xfrm>
                <a:off x="3732221" y="2782614"/>
                <a:ext cx="1292772" cy="1292772"/>
                <a:chOff x="2005128" y="-1673275"/>
                <a:chExt cx="1292772" cy="1292772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D257BFE-1811-4B44-9908-2DB6273732A6}"/>
                    </a:ext>
                  </a:extLst>
                </p:cNvPr>
                <p:cNvSpPr/>
                <p:nvPr/>
              </p:nvSpPr>
              <p:spPr>
                <a:xfrm>
                  <a:off x="2005128" y="-1673275"/>
                  <a:ext cx="1292772" cy="1292772"/>
                </a:xfrm>
                <a:prstGeom prst="ellipse">
                  <a:avLst/>
                </a:prstGeom>
                <a:solidFill>
                  <a:srgbClr val="17BB59"/>
                </a:solidFill>
                <a:ln>
                  <a:solidFill>
                    <a:srgbClr val="00C4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0AF942-01AC-4FFC-92F2-A498E2CFE569}"/>
                    </a:ext>
                  </a:extLst>
                </p:cNvPr>
                <p:cNvSpPr txBox="1"/>
                <p:nvPr/>
              </p:nvSpPr>
              <p:spPr>
                <a:xfrm>
                  <a:off x="2208122" y="-1338883"/>
                  <a:ext cx="88678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네이버</a:t>
                  </a:r>
                  <a:endParaRPr lang="en-US" altLang="ko-KR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/>
                  <a:r>
                    <a:rPr lang="ko-KR" altLang="en-US" sz="20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쇼핑</a:t>
                  </a: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6416212A-DD7A-4D69-84C7-DB3316E690FC}"/>
                  </a:ext>
                </a:extLst>
              </p:cNvPr>
              <p:cNvGrpSpPr/>
              <p:nvPr/>
            </p:nvGrpSpPr>
            <p:grpSpPr>
              <a:xfrm>
                <a:off x="5848713" y="2782614"/>
                <a:ext cx="1292772" cy="1292772"/>
                <a:chOff x="3589842" y="-1673275"/>
                <a:chExt cx="1292772" cy="1292772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C9771F1-E220-4A66-A462-22ABA1970779}"/>
                    </a:ext>
                  </a:extLst>
                </p:cNvPr>
                <p:cNvSpPr/>
                <p:nvPr/>
              </p:nvSpPr>
              <p:spPr>
                <a:xfrm>
                  <a:off x="3589842" y="-1673275"/>
                  <a:ext cx="1292772" cy="12927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C4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30131E3-79DD-428E-AD31-F05BF8BBFF83}"/>
                    </a:ext>
                  </a:extLst>
                </p:cNvPr>
                <p:cNvSpPr txBox="1"/>
                <p:nvPr/>
              </p:nvSpPr>
              <p:spPr>
                <a:xfrm>
                  <a:off x="3828904" y="-1338882"/>
                  <a:ext cx="81464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스마트</a:t>
                  </a:r>
                  <a:endPara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/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스토어</a:t>
                  </a: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EF28C94-65AD-46FC-8143-56BEE1CE07C4}"/>
                  </a:ext>
                </a:extLst>
              </p:cNvPr>
              <p:cNvGrpSpPr/>
              <p:nvPr/>
            </p:nvGrpSpPr>
            <p:grpSpPr>
              <a:xfrm>
                <a:off x="7965205" y="2782614"/>
                <a:ext cx="1292772" cy="1292772"/>
                <a:chOff x="5121676" y="-1673275"/>
                <a:chExt cx="1292772" cy="1292772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AFE1C44-9C61-4FBC-B4E0-6A93E022617B}"/>
                    </a:ext>
                  </a:extLst>
                </p:cNvPr>
                <p:cNvSpPr/>
                <p:nvPr/>
              </p:nvSpPr>
              <p:spPr>
                <a:xfrm>
                  <a:off x="5121676" y="-1673275"/>
                  <a:ext cx="1292772" cy="12927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C4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E0CD5A-9465-4C57-9182-D7549DC14766}"/>
                    </a:ext>
                  </a:extLst>
                </p:cNvPr>
                <p:cNvSpPr txBox="1"/>
                <p:nvPr/>
              </p:nvSpPr>
              <p:spPr>
                <a:xfrm>
                  <a:off x="5360952" y="-1350737"/>
                  <a:ext cx="81464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네이버</a:t>
                  </a:r>
                  <a:endPara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/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페이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A9E0CF-7245-4B6F-8E1B-9418145E9B3E}"/>
                  </a:ext>
                </a:extLst>
              </p:cNvPr>
              <p:cNvSpPr txBox="1"/>
              <p:nvPr/>
            </p:nvSpPr>
            <p:spPr>
              <a:xfrm>
                <a:off x="3044851" y="3474484"/>
                <a:ext cx="4635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방문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789DC03-04D7-429F-8D96-E6C98A10F19A}"/>
                  </a:ext>
                </a:extLst>
              </p:cNvPr>
              <p:cNvSpPr txBox="1"/>
              <p:nvPr/>
            </p:nvSpPr>
            <p:spPr>
              <a:xfrm>
                <a:off x="5146062" y="3486339"/>
                <a:ext cx="4635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방문</a:t>
                </a:r>
                <a:endPara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042FE4-4757-4784-9384-53154BDBEACC}"/>
                  </a:ext>
                </a:extLst>
              </p:cNvPr>
              <p:cNvSpPr txBox="1"/>
              <p:nvPr/>
            </p:nvSpPr>
            <p:spPr>
              <a:xfrm>
                <a:off x="7321766" y="3486339"/>
                <a:ext cx="4635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결제</a:t>
                </a:r>
              </a:p>
            </p:txBody>
          </p: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B7AE0FCF-9856-47A7-9BF9-C03FCC1D1556}"/>
                  </a:ext>
                </a:extLst>
              </p:cNvPr>
              <p:cNvCxnSpPr>
                <a:cxnSpLocks/>
                <a:stCxn id="4" idx="6"/>
                <a:endCxn id="31" idx="2"/>
              </p:cNvCxnSpPr>
              <p:nvPr/>
            </p:nvCxnSpPr>
            <p:spPr>
              <a:xfrm>
                <a:off x="2908501" y="3429000"/>
                <a:ext cx="823720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9BD6FD9A-5BB9-42C0-B1A6-DB46213F9AC1}"/>
                  </a:ext>
                </a:extLst>
              </p:cNvPr>
              <p:cNvCxnSpPr>
                <a:cxnSpLocks/>
                <a:stCxn id="31" idx="6"/>
                <a:endCxn id="30" idx="2"/>
              </p:cNvCxnSpPr>
              <p:nvPr/>
            </p:nvCxnSpPr>
            <p:spPr>
              <a:xfrm>
                <a:off x="5024993" y="3429000"/>
                <a:ext cx="823720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C32025F7-C905-4CD1-A2EB-949D2A097415}"/>
                  </a:ext>
                </a:extLst>
              </p:cNvPr>
              <p:cNvCxnSpPr>
                <a:cxnSpLocks/>
                <a:stCxn id="30" idx="6"/>
                <a:endCxn id="36" idx="2"/>
              </p:cNvCxnSpPr>
              <p:nvPr/>
            </p:nvCxnSpPr>
            <p:spPr>
              <a:xfrm>
                <a:off x="7141485" y="3429000"/>
                <a:ext cx="823720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648FEE61-10D3-4A23-9CAF-854E97FEBF81}"/>
                </a:ext>
              </a:extLst>
            </p:cNvPr>
            <p:cNvSpPr/>
            <p:nvPr/>
          </p:nvSpPr>
          <p:spPr>
            <a:xfrm>
              <a:off x="8778000" y="2654514"/>
              <a:ext cx="2415517" cy="1806631"/>
            </a:xfrm>
            <a:prstGeom prst="roundRect">
              <a:avLst/>
            </a:prstGeom>
            <a:solidFill>
              <a:srgbClr val="59A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4F3159-D86B-4413-81CD-5A6580195D82}"/>
                </a:ext>
              </a:extLst>
            </p:cNvPr>
            <p:cNvSpPr txBox="1"/>
            <p:nvPr/>
          </p:nvSpPr>
          <p:spPr>
            <a:xfrm>
              <a:off x="8995743" y="2781158"/>
              <a:ext cx="1980029" cy="1538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FF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네이버 쇼핑 연동</a:t>
              </a:r>
              <a:endParaRPr lang="en-US" altLang="ko-KR" sz="2000" dirty="0">
                <a:solidFill>
                  <a:srgbClr val="FFFF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rgbClr val="FFFF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수수료 </a:t>
              </a:r>
              <a:r>
                <a:rPr lang="en-US" altLang="ko-KR" sz="2000" dirty="0">
                  <a:solidFill>
                    <a:srgbClr val="FFFF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2%</a:t>
              </a:r>
            </a:p>
            <a:p>
              <a:pPr algn="ctr"/>
              <a:r>
                <a:rPr lang="en-US" altLang="ko-KR" dirty="0">
                  <a:solidFill>
                    <a:srgbClr val="FFFF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네이버 페이 수수료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1~3.85%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A516AE49-7000-471A-A04D-C20DDEB767B8}"/>
                </a:ext>
              </a:extLst>
            </p:cNvPr>
            <p:cNvSpPr/>
            <p:nvPr/>
          </p:nvSpPr>
          <p:spPr>
            <a:xfrm rot="16200000">
              <a:off x="8487879" y="3013187"/>
              <a:ext cx="313168" cy="369332"/>
            </a:xfrm>
            <a:prstGeom prst="triangle">
              <a:avLst/>
            </a:prstGeom>
            <a:solidFill>
              <a:srgbClr val="59A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8F9DA15-8A35-4B63-BBA1-96C0647D0F35}"/>
              </a:ext>
            </a:extLst>
          </p:cNvPr>
          <p:cNvSpPr txBox="1"/>
          <p:nvPr/>
        </p:nvSpPr>
        <p:spPr>
          <a:xfrm>
            <a:off x="3491761" y="908109"/>
            <a:ext cx="520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쇼핑 연동 수수료로 매출을 높이는 네이버 쇼핑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D1EB4BC-740E-4A3E-9292-01AC4CE58298}"/>
              </a:ext>
            </a:extLst>
          </p:cNvPr>
          <p:cNvGrpSpPr/>
          <p:nvPr/>
        </p:nvGrpSpPr>
        <p:grpSpPr>
          <a:xfrm>
            <a:off x="821447" y="1886524"/>
            <a:ext cx="10549104" cy="1806631"/>
            <a:chOff x="644413" y="2654514"/>
            <a:chExt cx="10549104" cy="180663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9B03DBF-A049-4066-9269-3DE07F41A40B}"/>
                </a:ext>
              </a:extLst>
            </p:cNvPr>
            <p:cNvGrpSpPr/>
            <p:nvPr/>
          </p:nvGrpSpPr>
          <p:grpSpPr>
            <a:xfrm>
              <a:off x="644413" y="2782614"/>
              <a:ext cx="7642248" cy="1292772"/>
              <a:chOff x="1615729" y="2782614"/>
              <a:chExt cx="7642248" cy="1292772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6A7079B-E7C0-427D-B845-F584647E7685}"/>
                  </a:ext>
                </a:extLst>
              </p:cNvPr>
              <p:cNvGrpSpPr/>
              <p:nvPr/>
            </p:nvGrpSpPr>
            <p:grpSpPr>
              <a:xfrm>
                <a:off x="1615729" y="2782614"/>
                <a:ext cx="1292772" cy="1292772"/>
                <a:chOff x="420414" y="-1673275"/>
                <a:chExt cx="1292772" cy="1292772"/>
              </a:xfrm>
            </p:grpSpPr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A827A0D7-C715-4EEE-8476-CC49EFBE5F52}"/>
                    </a:ext>
                  </a:extLst>
                </p:cNvPr>
                <p:cNvSpPr/>
                <p:nvPr/>
              </p:nvSpPr>
              <p:spPr>
                <a:xfrm>
                  <a:off x="420414" y="-1673275"/>
                  <a:ext cx="1292772" cy="12927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2CDA6F8-3787-4F66-B0B2-DA88C27D9350}"/>
                    </a:ext>
                  </a:extLst>
                </p:cNvPr>
                <p:cNvSpPr txBox="1"/>
                <p:nvPr/>
              </p:nvSpPr>
              <p:spPr>
                <a:xfrm>
                  <a:off x="659476" y="-1200382"/>
                  <a:ext cx="8146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구매자</a:t>
                  </a: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9AA88785-2DA5-4F56-B55F-2AE46D911642}"/>
                  </a:ext>
                </a:extLst>
              </p:cNvPr>
              <p:cNvGrpSpPr/>
              <p:nvPr/>
            </p:nvGrpSpPr>
            <p:grpSpPr>
              <a:xfrm>
                <a:off x="5848713" y="2782614"/>
                <a:ext cx="1292772" cy="1292772"/>
                <a:chOff x="3589842" y="-1673275"/>
                <a:chExt cx="1292772" cy="1292772"/>
              </a:xfrm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11FD13A-87A1-4641-A0CA-82ACA33DBF65}"/>
                    </a:ext>
                  </a:extLst>
                </p:cNvPr>
                <p:cNvSpPr/>
                <p:nvPr/>
              </p:nvSpPr>
              <p:spPr>
                <a:xfrm>
                  <a:off x="3589842" y="-1673275"/>
                  <a:ext cx="1292772" cy="12927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C4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76A83DF-CA27-4A18-A437-AD68320C3154}"/>
                    </a:ext>
                  </a:extLst>
                </p:cNvPr>
                <p:cNvSpPr txBox="1"/>
                <p:nvPr/>
              </p:nvSpPr>
              <p:spPr>
                <a:xfrm>
                  <a:off x="3828904" y="-1338882"/>
                  <a:ext cx="81464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스마트</a:t>
                  </a:r>
                  <a:endPara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/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스토어</a:t>
                  </a: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95A66AFD-8E2B-4B4B-B900-D93AB8F0A637}"/>
                  </a:ext>
                </a:extLst>
              </p:cNvPr>
              <p:cNvGrpSpPr/>
              <p:nvPr/>
            </p:nvGrpSpPr>
            <p:grpSpPr>
              <a:xfrm>
                <a:off x="7965205" y="2782614"/>
                <a:ext cx="1292772" cy="1292772"/>
                <a:chOff x="5121676" y="-1673275"/>
                <a:chExt cx="1292772" cy="1292772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35616BDB-49DF-4B76-99F3-4C687706A6DA}"/>
                    </a:ext>
                  </a:extLst>
                </p:cNvPr>
                <p:cNvSpPr/>
                <p:nvPr/>
              </p:nvSpPr>
              <p:spPr>
                <a:xfrm>
                  <a:off x="5121676" y="-1673275"/>
                  <a:ext cx="1292772" cy="12927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C4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3ED26DD6-4944-4E8B-9E61-73B7ABE70027}"/>
                    </a:ext>
                  </a:extLst>
                </p:cNvPr>
                <p:cNvSpPr txBox="1"/>
                <p:nvPr/>
              </p:nvSpPr>
              <p:spPr>
                <a:xfrm>
                  <a:off x="5360952" y="-1350737"/>
                  <a:ext cx="81464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네이버</a:t>
                  </a:r>
                  <a:endPara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ctr"/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페이</a:t>
                  </a:r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6DEB505-F696-4B9C-90EB-74F94EE8BDC8}"/>
                  </a:ext>
                </a:extLst>
              </p:cNvPr>
              <p:cNvSpPr txBox="1"/>
              <p:nvPr/>
            </p:nvSpPr>
            <p:spPr>
              <a:xfrm>
                <a:off x="4146811" y="3474484"/>
                <a:ext cx="4635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방문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3E090CC-E3DB-4ECC-9A2E-C6849F3DADEE}"/>
                  </a:ext>
                </a:extLst>
              </p:cNvPr>
              <p:cNvSpPr txBox="1"/>
              <p:nvPr/>
            </p:nvSpPr>
            <p:spPr>
              <a:xfrm>
                <a:off x="7321766" y="3486339"/>
                <a:ext cx="4635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결제</a:t>
                </a:r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729B6D8A-8FD7-470C-91B4-59AFB112FE5D}"/>
                  </a:ext>
                </a:extLst>
              </p:cNvPr>
              <p:cNvCxnSpPr>
                <a:cxnSpLocks/>
                <a:stCxn id="76" idx="6"/>
                <a:endCxn id="72" idx="2"/>
              </p:cNvCxnSpPr>
              <p:nvPr/>
            </p:nvCxnSpPr>
            <p:spPr>
              <a:xfrm>
                <a:off x="2908501" y="3429000"/>
                <a:ext cx="2940212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801B8846-AFDB-4839-BE6D-1292C04D2956}"/>
                  </a:ext>
                </a:extLst>
              </p:cNvPr>
              <p:cNvCxnSpPr>
                <a:cxnSpLocks/>
                <a:stCxn id="72" idx="6"/>
                <a:endCxn id="70" idx="2"/>
              </p:cNvCxnSpPr>
              <p:nvPr/>
            </p:nvCxnSpPr>
            <p:spPr>
              <a:xfrm>
                <a:off x="7141485" y="3429000"/>
                <a:ext cx="823720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C21698A-A508-47C8-9524-E20635DC6564}"/>
                </a:ext>
              </a:extLst>
            </p:cNvPr>
            <p:cNvSpPr/>
            <p:nvPr/>
          </p:nvSpPr>
          <p:spPr>
            <a:xfrm>
              <a:off x="8778000" y="2654514"/>
              <a:ext cx="2415517" cy="1806631"/>
            </a:xfrm>
            <a:prstGeom prst="roundRect">
              <a:avLst/>
            </a:prstGeom>
            <a:solidFill>
              <a:srgbClr val="59A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35FE5FF-FAA9-415A-9832-7E5477D8CBA5}"/>
                </a:ext>
              </a:extLst>
            </p:cNvPr>
            <p:cNvSpPr txBox="1"/>
            <p:nvPr/>
          </p:nvSpPr>
          <p:spPr>
            <a:xfrm>
              <a:off x="8995743" y="3234664"/>
              <a:ext cx="1980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네이버 페이 수수료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1~3.85%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B8E467F-F0AC-4194-8B35-76A51BCD61AF}"/>
                </a:ext>
              </a:extLst>
            </p:cNvPr>
            <p:cNvSpPr/>
            <p:nvPr/>
          </p:nvSpPr>
          <p:spPr>
            <a:xfrm rot="16200000">
              <a:off x="8487879" y="3013187"/>
              <a:ext cx="313168" cy="369332"/>
            </a:xfrm>
            <a:prstGeom prst="triangle">
              <a:avLst/>
            </a:prstGeom>
            <a:solidFill>
              <a:srgbClr val="59AB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6050532-ADFD-45C2-961B-ED538C04F2EB}"/>
              </a:ext>
            </a:extLst>
          </p:cNvPr>
          <p:cNvSpPr/>
          <p:nvPr/>
        </p:nvSpPr>
        <p:spPr>
          <a:xfrm>
            <a:off x="0" y="2629373"/>
            <a:ext cx="12192001" cy="2302551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쇼핑에 입점하는 소상공인을 유지하고 늘리기 위해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이들을 위한 지원 전략을 펼치고자 함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1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42EE130-4ACE-4530-8C34-2D7E46F9EC91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32B6A4-5C11-4613-A4E4-9B98CC3F4EE7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A03AE2E-53B1-4705-B53F-6BE5BA08E76B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738F2601-2874-4BC2-9371-FF2661558D6B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배경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DF979-671B-4EF0-8ABF-C07CDA4A4627}"/>
              </a:ext>
            </a:extLst>
          </p:cNvPr>
          <p:cNvSpPr txBox="1"/>
          <p:nvPr/>
        </p:nvSpPr>
        <p:spPr>
          <a:xfrm>
            <a:off x="9768625" y="92758"/>
            <a:ext cx="2303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도입 배경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31C88C-635F-4525-9183-E1770F5C66E7}"/>
              </a:ext>
            </a:extLst>
          </p:cNvPr>
          <p:cNvGrpSpPr/>
          <p:nvPr/>
        </p:nvGrpSpPr>
        <p:grpSpPr>
          <a:xfrm>
            <a:off x="2789646" y="2063010"/>
            <a:ext cx="6612708" cy="3478835"/>
            <a:chOff x="2905149" y="2314981"/>
            <a:chExt cx="6612708" cy="34788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8CEF76-F8CA-42D2-A0AF-169EB07937D6}"/>
                </a:ext>
              </a:extLst>
            </p:cNvPr>
            <p:cNvSpPr txBox="1"/>
            <p:nvPr/>
          </p:nvSpPr>
          <p:spPr>
            <a:xfrm>
              <a:off x="2905149" y="3899195"/>
              <a:ext cx="6612708" cy="1894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 트렌드의 온라인 비중이 대폭 증가하는 현 시점에서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① 소비자들이 네이버 쇼핑을 통해 구매를 진행하고</a:t>
              </a:r>
              <a:endParaRPr lang="en-US" altLang="ko-KR" sz="20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② 스마트 스토어 입점 소상공인의 매출 증대를 위한 전략 필요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026" name="Picture 2" descr="네이버, 'AiTEMS(에이아이템즈)' 모바일 쇼핑판 시범 적용 - 이뉴스투데이">
              <a:extLst>
                <a:ext uri="{FF2B5EF4-FFF2-40B4-BE49-F238E27FC236}">
                  <a16:creationId xmlns:a16="http://schemas.microsoft.com/office/drawing/2014/main" id="{9AE9DC92-0D89-42A9-A642-F6384F9F8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373" y="2314981"/>
              <a:ext cx="5128260" cy="1054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403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DEDE4E9-2FB4-4CD2-A80C-E96075E67A94}"/>
              </a:ext>
            </a:extLst>
          </p:cNvPr>
          <p:cNvGrpSpPr/>
          <p:nvPr/>
        </p:nvGrpSpPr>
        <p:grpSpPr>
          <a:xfrm>
            <a:off x="479461" y="2743011"/>
            <a:ext cx="11233078" cy="1371978"/>
            <a:chOff x="902223" y="2803429"/>
            <a:chExt cx="10243715" cy="125114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E5BF502-20B5-4509-9C59-2E3F57C04408}"/>
                </a:ext>
              </a:extLst>
            </p:cNvPr>
            <p:cNvGrpSpPr/>
            <p:nvPr/>
          </p:nvGrpSpPr>
          <p:grpSpPr>
            <a:xfrm>
              <a:off x="902223" y="2803429"/>
              <a:ext cx="10243715" cy="1251141"/>
              <a:chOff x="974142" y="2803429"/>
              <a:chExt cx="10243715" cy="125114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55FA5BE-41BB-4D4B-9632-053B2EDDB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142" y="2803429"/>
                <a:ext cx="10243715" cy="1251141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AD16838-5A41-4563-95F0-8E0F201BE9CA}"/>
                  </a:ext>
                </a:extLst>
              </p:cNvPr>
              <p:cNvSpPr/>
              <p:nvPr/>
            </p:nvSpPr>
            <p:spPr>
              <a:xfrm>
                <a:off x="3441843" y="3187557"/>
                <a:ext cx="1623317" cy="482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456C19-93D7-4BE8-8F41-9A8F29800501}"/>
                </a:ext>
              </a:extLst>
            </p:cNvPr>
            <p:cNvSpPr txBox="1"/>
            <p:nvPr/>
          </p:nvSpPr>
          <p:spPr>
            <a:xfrm>
              <a:off x="3477082" y="3218498"/>
              <a:ext cx="2059993" cy="421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 </a:t>
              </a:r>
              <a:r>
                <a:rPr lang="en-US" altLang="ko-KR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AiTEMS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란</a:t>
              </a: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790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42EE130-4ACE-4530-8C34-2D7E46F9EC91}"/>
              </a:ext>
            </a:extLst>
          </p:cNvPr>
          <p:cNvSpPr/>
          <p:nvPr/>
        </p:nvSpPr>
        <p:spPr>
          <a:xfrm>
            <a:off x="0" y="1"/>
            <a:ext cx="12192001" cy="58562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88A85F-1CFA-4970-90ED-73DB699DD6D7}"/>
              </a:ext>
            </a:extLst>
          </p:cNvPr>
          <p:cNvGrpSpPr/>
          <p:nvPr/>
        </p:nvGrpSpPr>
        <p:grpSpPr>
          <a:xfrm>
            <a:off x="0" y="1"/>
            <a:ext cx="4561726" cy="585626"/>
            <a:chOff x="0" y="1"/>
            <a:chExt cx="4844264" cy="585626"/>
          </a:xfrm>
          <a:solidFill>
            <a:srgbClr val="17BB59"/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803062F-6CCF-4596-8FF2-06CC38DED914}"/>
                </a:ext>
              </a:extLst>
            </p:cNvPr>
            <p:cNvSpPr/>
            <p:nvPr/>
          </p:nvSpPr>
          <p:spPr>
            <a:xfrm>
              <a:off x="0" y="1"/>
              <a:ext cx="4258638" cy="5856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BF819D6F-FCB3-4236-B5A6-CDE93693159E}"/>
                </a:ext>
              </a:extLst>
            </p:cNvPr>
            <p:cNvSpPr/>
            <p:nvPr/>
          </p:nvSpPr>
          <p:spPr>
            <a:xfrm>
              <a:off x="4258638" y="1"/>
              <a:ext cx="585626" cy="58562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2B2348-83ED-4C0E-BE87-9BF1A9734BEE}"/>
              </a:ext>
            </a:extLst>
          </p:cNvPr>
          <p:cNvSpPr txBox="1"/>
          <p:nvPr/>
        </p:nvSpPr>
        <p:spPr>
          <a:xfrm>
            <a:off x="119539" y="61981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DF979-671B-4EF0-8ABF-C07CDA4A4627}"/>
              </a:ext>
            </a:extLst>
          </p:cNvPr>
          <p:cNvSpPr txBox="1"/>
          <p:nvPr/>
        </p:nvSpPr>
        <p:spPr>
          <a:xfrm>
            <a:off x="10491579" y="92758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AI + Items </a:t>
            </a:r>
          </a:p>
        </p:txBody>
      </p:sp>
      <p:pic>
        <p:nvPicPr>
          <p:cNvPr id="4" name="그림 3" descr="고양이, 스크린샷, 사진, 모니터이(가) 표시된 사진&#10;&#10;자동 생성된 설명">
            <a:extLst>
              <a:ext uri="{FF2B5EF4-FFF2-40B4-BE49-F238E27FC236}">
                <a16:creationId xmlns:a16="http://schemas.microsoft.com/office/drawing/2014/main" id="{DFB9A335-E85A-4C6F-9978-11BF52994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38" y="1327592"/>
            <a:ext cx="26289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42F7D-9742-4CEA-9B4B-5BE573583CD4}"/>
              </a:ext>
            </a:extLst>
          </p:cNvPr>
          <p:cNvSpPr txBox="1"/>
          <p:nvPr/>
        </p:nvSpPr>
        <p:spPr>
          <a:xfrm>
            <a:off x="4802780" y="2567152"/>
            <a:ext cx="648446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AiTEMS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 AI + Items!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네이버의 딥러닝 알고리즘을 통해 맞춤형 추천상품을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구매 기록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쇼핑 관련 사용자 활동으로 분석한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취향 관련 데이터를 기반으로 상품 추천하는 인공지능 시스템</a:t>
            </a:r>
          </a:p>
        </p:txBody>
      </p:sp>
    </p:spTree>
    <p:extLst>
      <p:ext uri="{BB962C8B-B14F-4D97-AF65-F5344CB8AC3E}">
        <p14:creationId xmlns:p14="http://schemas.microsoft.com/office/powerpoint/2010/main" val="246464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DEDE4E9-2FB4-4CD2-A80C-E96075E67A94}"/>
              </a:ext>
            </a:extLst>
          </p:cNvPr>
          <p:cNvGrpSpPr/>
          <p:nvPr/>
        </p:nvGrpSpPr>
        <p:grpSpPr>
          <a:xfrm>
            <a:off x="479461" y="2743011"/>
            <a:ext cx="11233078" cy="1371978"/>
            <a:chOff x="902223" y="2803429"/>
            <a:chExt cx="10243715" cy="125114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E5BF502-20B5-4509-9C59-2E3F57C04408}"/>
                </a:ext>
              </a:extLst>
            </p:cNvPr>
            <p:cNvGrpSpPr/>
            <p:nvPr/>
          </p:nvGrpSpPr>
          <p:grpSpPr>
            <a:xfrm>
              <a:off x="902223" y="2803429"/>
              <a:ext cx="10243715" cy="1251141"/>
              <a:chOff x="974142" y="2803429"/>
              <a:chExt cx="10243715" cy="125114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55FA5BE-41BB-4D4B-9632-053B2EDDB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4142" y="2803429"/>
                <a:ext cx="10243715" cy="1251141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AD16838-5A41-4563-95F0-8E0F201BE9CA}"/>
                  </a:ext>
                </a:extLst>
              </p:cNvPr>
              <p:cNvSpPr/>
              <p:nvPr/>
            </p:nvSpPr>
            <p:spPr>
              <a:xfrm>
                <a:off x="3441843" y="3187557"/>
                <a:ext cx="1623317" cy="482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456C19-93D7-4BE8-8F41-9A8F29800501}"/>
                </a:ext>
              </a:extLst>
            </p:cNvPr>
            <p:cNvSpPr txBox="1"/>
            <p:nvPr/>
          </p:nvSpPr>
          <p:spPr>
            <a:xfrm>
              <a:off x="3477082" y="3218498"/>
              <a:ext cx="2815753" cy="421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  </a:t>
              </a:r>
              <a:r>
                <a:rPr lang="en-US" altLang="ko-KR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AiTEMS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모델 설명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011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3746</Words>
  <Application>Microsoft Office PowerPoint</Application>
  <PresentationFormat>와이드스크린</PresentationFormat>
  <Paragraphs>330</Paragraphs>
  <Slides>27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나눔스퀘어 Bold</vt:lpstr>
      <vt:lpstr>나눔스퀘어 ExtraBold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dhfpswntm@ajou.ac.kr</dc:creator>
  <cp:lastModifiedBy>박옥영</cp:lastModifiedBy>
  <cp:revision>89</cp:revision>
  <dcterms:created xsi:type="dcterms:W3CDTF">2020-09-16T06:32:49Z</dcterms:created>
  <dcterms:modified xsi:type="dcterms:W3CDTF">2020-09-22T07:11:10Z</dcterms:modified>
</cp:coreProperties>
</file>